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8" r:id="rId3"/>
    <p:sldId id="284" r:id="rId4"/>
    <p:sldId id="260" r:id="rId5"/>
    <p:sldId id="261" r:id="rId6"/>
    <p:sldId id="262" r:id="rId7"/>
    <p:sldId id="263" r:id="rId8"/>
    <p:sldId id="285" r:id="rId9"/>
    <p:sldId id="264" r:id="rId10"/>
    <p:sldId id="265" r:id="rId11"/>
    <p:sldId id="282" r:id="rId12"/>
    <p:sldId id="267" r:id="rId13"/>
    <p:sldId id="269" r:id="rId14"/>
    <p:sldId id="283" r:id="rId15"/>
    <p:sldId id="268" r:id="rId16"/>
    <p:sldId id="270" r:id="rId17"/>
    <p:sldId id="271" r:id="rId18"/>
    <p:sldId id="272" r:id="rId19"/>
    <p:sldId id="273" r:id="rId20"/>
    <p:sldId id="274" r:id="rId21"/>
    <p:sldId id="275" r:id="rId22"/>
    <p:sldId id="286" r:id="rId23"/>
    <p:sldId id="276" r:id="rId24"/>
    <p:sldId id="277" r:id="rId25"/>
    <p:sldId id="293" r:id="rId26"/>
    <p:sldId id="294" r:id="rId27"/>
    <p:sldId id="295" r:id="rId28"/>
    <p:sldId id="278" r:id="rId29"/>
    <p:sldId id="279" r:id="rId30"/>
    <p:sldId id="280" r:id="rId31"/>
    <p:sldId id="281"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083" autoAdjust="0"/>
  </p:normalViewPr>
  <p:slideViewPr>
    <p:cSldViewPr snapToGrid="0">
      <p:cViewPr varScale="1">
        <p:scale>
          <a:sx n="48" d="100"/>
          <a:sy n="48" d="100"/>
        </p:scale>
        <p:origin x="88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BB592-3C5A-4C6C-BA06-B90B27554955}" type="datetimeFigureOut">
              <a:rPr lang="en-US" smtClean="0"/>
              <a:t>12/28/2020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21ED9B-254E-44EC-B8C9-6CAAA88F8433}" type="slidenum">
              <a:rPr lang="en-US" smtClean="0"/>
              <a:t>‹#›</a:t>
            </a:fld>
            <a:endParaRPr lang="en-US"/>
          </a:p>
        </p:txBody>
      </p:sp>
    </p:spTree>
    <p:extLst>
      <p:ext uri="{BB962C8B-B14F-4D97-AF65-F5344CB8AC3E}">
        <p14:creationId xmlns:p14="http://schemas.microsoft.com/office/powerpoint/2010/main" val="2984013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zh-CN" altLang="en-US" dirty="0" smtClean="0"/>
                  <a:t>注意：</a:t>
                </a: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a:t>
                </a:r>
                <a:r>
                  <a:rPr lang="zh-CN" altLang="en-US" dirty="0" smtClean="0"/>
                  <a:t>目</a:t>
                </a:r>
                <a:r>
                  <a:rPr lang="zh-CN" altLang="en-US" dirty="0" smtClean="0"/>
                  <a:t>前还不知道这些近似会导致多大的差异</a:t>
                </a:r>
                <a:r>
                  <a:rPr lang="zh-CN" altLang="en-US" dirty="0" smtClean="0"/>
                  <a:t>！（</a:t>
                </a:r>
                <a:r>
                  <a:rPr lang="en-US" altLang="zh-CN" dirty="0" smtClean="0"/>
                  <a:t>2</a:t>
                </a:r>
                <a:r>
                  <a:rPr lang="zh-CN" altLang="en-US" dirty="0" smtClean="0"/>
                  <a:t>）近似的第一步中假设了液相初始密度是均一的，所以</a:t>
                </a:r>
                <a:r>
                  <a:rPr lang="en-US" altLang="zh-CN" b="0" i="0" smtClean="0">
                    <a:latin typeface="Cambria Math" panose="02040503050406030204" pitchFamily="18" charset="0"/>
                  </a:rPr>
                  <a:t>𝜌_𝐿^0</a:t>
                </a:r>
                <a:r>
                  <a:rPr lang="zh-CN" altLang="en-US" dirty="0" smtClean="0"/>
                  <a:t>可以作为公因子提出来。对于初始温度不均一或者成分不均一，压力不均一等情况导致的密度不均一，初始密度均一的假设会失效。对于</a:t>
                </a:r>
                <a:r>
                  <a:rPr lang="en-US" altLang="zh-CN" dirty="0" smtClean="0"/>
                  <a:t>LMO</a:t>
                </a:r>
                <a:r>
                  <a:rPr lang="zh-CN" altLang="en-US" dirty="0" smtClean="0"/>
                  <a:t>，温度和压力的巨大变化将导致初始密度不均一。</a:t>
                </a:r>
                <a:endParaRPr lang="en-US" dirty="0"/>
              </a:p>
            </p:txBody>
          </p:sp>
        </mc:Fallback>
      </mc:AlternateContent>
      <p:sp>
        <p:nvSpPr>
          <p:cNvPr id="4" name="Slide Number Placeholder 3"/>
          <p:cNvSpPr>
            <a:spLocks noGrp="1"/>
          </p:cNvSpPr>
          <p:nvPr>
            <p:ph type="sldNum" sz="quarter" idx="10"/>
          </p:nvPr>
        </p:nvSpPr>
        <p:spPr/>
        <p:txBody>
          <a:bodyPr/>
          <a:lstStyle/>
          <a:p>
            <a:fld id="{65F693C9-8640-4A4A-95D9-6091849703B1}" type="slidenum">
              <a:rPr lang="en-US" smtClean="0"/>
              <a:t>6</a:t>
            </a:fld>
            <a:endParaRPr lang="en-US"/>
          </a:p>
        </p:txBody>
      </p:sp>
    </p:spTree>
    <p:extLst>
      <p:ext uri="{BB962C8B-B14F-4D97-AF65-F5344CB8AC3E}">
        <p14:creationId xmlns:p14="http://schemas.microsoft.com/office/powerpoint/2010/main" val="320979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23</a:t>
            </a:fld>
            <a:endParaRPr lang="en-US"/>
          </a:p>
        </p:txBody>
      </p:sp>
    </p:spTree>
    <p:extLst>
      <p:ext uri="{BB962C8B-B14F-4D97-AF65-F5344CB8AC3E}">
        <p14:creationId xmlns:p14="http://schemas.microsoft.com/office/powerpoint/2010/main" val="3089341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24</a:t>
            </a:fld>
            <a:endParaRPr lang="en-US"/>
          </a:p>
        </p:txBody>
      </p:sp>
    </p:spTree>
    <p:extLst>
      <p:ext uri="{BB962C8B-B14F-4D97-AF65-F5344CB8AC3E}">
        <p14:creationId xmlns:p14="http://schemas.microsoft.com/office/powerpoint/2010/main" val="3366137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28</a:t>
            </a:fld>
            <a:endParaRPr lang="en-US"/>
          </a:p>
        </p:txBody>
      </p:sp>
    </p:spTree>
    <p:extLst>
      <p:ext uri="{BB962C8B-B14F-4D97-AF65-F5344CB8AC3E}">
        <p14:creationId xmlns:p14="http://schemas.microsoft.com/office/powerpoint/2010/main" val="3462057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29</a:t>
            </a:fld>
            <a:endParaRPr lang="en-US"/>
          </a:p>
        </p:txBody>
      </p:sp>
    </p:spTree>
    <p:extLst>
      <p:ext uri="{BB962C8B-B14F-4D97-AF65-F5344CB8AC3E}">
        <p14:creationId xmlns:p14="http://schemas.microsoft.com/office/powerpoint/2010/main" val="1148172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注意：压力需要减去初始压力，提高计算精度</a:t>
            </a:r>
            <a:endParaRPr lang="en-US" dirty="0" smtClean="0"/>
          </a:p>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30</a:t>
            </a:fld>
            <a:endParaRPr lang="en-US"/>
          </a:p>
        </p:txBody>
      </p:sp>
    </p:spTree>
    <p:extLst>
      <p:ext uri="{BB962C8B-B14F-4D97-AF65-F5344CB8AC3E}">
        <p14:creationId xmlns:p14="http://schemas.microsoft.com/office/powerpoint/2010/main" val="1198622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注意：（</a:t>
            </a:r>
            <a:r>
              <a:rPr lang="en-US" altLang="zh-CN" dirty="0" smtClean="0"/>
              <a:t>1</a:t>
            </a:r>
            <a:r>
              <a:rPr lang="zh-CN" altLang="en-US" dirty="0" smtClean="0"/>
              <a:t>）压力需要减去初始压力，提高计算精度；（</a:t>
            </a:r>
            <a:r>
              <a:rPr lang="en-US" altLang="zh-CN" dirty="0" smtClean="0"/>
              <a:t>2</a:t>
            </a:r>
            <a:r>
              <a:rPr lang="zh-CN" altLang="en-US" dirty="0" smtClean="0"/>
              <a:t>）若</a:t>
            </a:r>
            <a:r>
              <a:rPr lang="en-US" altLang="zh-CN" dirty="0" smtClean="0"/>
              <a:t>y</a:t>
            </a:r>
            <a:r>
              <a:rPr lang="zh-CN" altLang="en-US" dirty="0" smtClean="0"/>
              <a:t>轴向上，则重力项取负；否则取正。</a:t>
            </a:r>
            <a:endParaRPr lang="en-US" dirty="0" smtClean="0"/>
          </a:p>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7</a:t>
            </a:fld>
            <a:endParaRPr lang="en-US"/>
          </a:p>
        </p:txBody>
      </p:sp>
    </p:spTree>
    <p:extLst>
      <p:ext uri="{BB962C8B-B14F-4D97-AF65-F5344CB8AC3E}">
        <p14:creationId xmlns:p14="http://schemas.microsoft.com/office/powerpoint/2010/main" val="3839836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13</a:t>
            </a:fld>
            <a:endParaRPr lang="en-US"/>
          </a:p>
        </p:txBody>
      </p:sp>
    </p:spTree>
    <p:extLst>
      <p:ext uri="{BB962C8B-B14F-4D97-AF65-F5344CB8AC3E}">
        <p14:creationId xmlns:p14="http://schemas.microsoft.com/office/powerpoint/2010/main" val="315640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21ED9B-254E-44EC-B8C9-6CAAA88F8433}" type="slidenum">
              <a:rPr lang="en-US" smtClean="0"/>
              <a:t>14</a:t>
            </a:fld>
            <a:endParaRPr lang="en-US"/>
          </a:p>
        </p:txBody>
      </p:sp>
    </p:spTree>
    <p:extLst>
      <p:ext uri="{BB962C8B-B14F-4D97-AF65-F5344CB8AC3E}">
        <p14:creationId xmlns:p14="http://schemas.microsoft.com/office/powerpoint/2010/main" val="1627387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Bulk viscosity</a:t>
            </a:r>
            <a:endParaRPr lang="en-US" dirty="0"/>
          </a:p>
        </p:txBody>
      </p:sp>
      <p:sp>
        <p:nvSpPr>
          <p:cNvPr id="4" name="Slide Number Placeholder 3"/>
          <p:cNvSpPr>
            <a:spLocks noGrp="1"/>
          </p:cNvSpPr>
          <p:nvPr>
            <p:ph type="sldNum" sz="quarter" idx="10"/>
          </p:nvPr>
        </p:nvSpPr>
        <p:spPr/>
        <p:txBody>
          <a:bodyPr/>
          <a:lstStyle/>
          <a:p>
            <a:fld id="{9921ED9B-254E-44EC-B8C9-6CAAA88F8433}" type="slidenum">
              <a:rPr lang="en-US" smtClean="0"/>
              <a:t>16</a:t>
            </a:fld>
            <a:endParaRPr lang="en-US"/>
          </a:p>
        </p:txBody>
      </p:sp>
    </p:spTree>
    <p:extLst>
      <p:ext uri="{BB962C8B-B14F-4D97-AF65-F5344CB8AC3E}">
        <p14:creationId xmlns:p14="http://schemas.microsoft.com/office/powerpoint/2010/main" val="346541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17</a:t>
            </a:fld>
            <a:endParaRPr lang="en-US"/>
          </a:p>
        </p:txBody>
      </p:sp>
    </p:spTree>
    <p:extLst>
      <p:ext uri="{BB962C8B-B14F-4D97-AF65-F5344CB8AC3E}">
        <p14:creationId xmlns:p14="http://schemas.microsoft.com/office/powerpoint/2010/main" val="411035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18</a:t>
            </a:fld>
            <a:endParaRPr lang="en-US"/>
          </a:p>
        </p:txBody>
      </p:sp>
    </p:spTree>
    <p:extLst>
      <p:ext uri="{BB962C8B-B14F-4D97-AF65-F5344CB8AC3E}">
        <p14:creationId xmlns:p14="http://schemas.microsoft.com/office/powerpoint/2010/main" val="63366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a:t>
            </a:r>
            <a:r>
              <a:rPr lang="zh-CN" altLang="en-US" dirty="0" smtClean="0">
                <a:sym typeface="Wingdings" panose="05000000000000000000" pitchFamily="2" charset="2"/>
              </a:rPr>
              <a:t>：（</a:t>
            </a:r>
            <a:r>
              <a:rPr lang="en-US" altLang="zh-CN" dirty="0" smtClean="0">
                <a:sym typeface="Wingdings" panose="05000000000000000000" pitchFamily="2" charset="2"/>
              </a:rPr>
              <a:t>1</a:t>
            </a:r>
            <a:r>
              <a:rPr lang="zh-CN" altLang="en-US" dirty="0" smtClean="0">
                <a:sym typeface="Wingdings" panose="05000000000000000000" pitchFamily="2" charset="2"/>
              </a:rPr>
              <a:t>）</a:t>
            </a:r>
            <a:r>
              <a:rPr lang="en-US" dirty="0" smtClean="0"/>
              <a:t>PSXS:</a:t>
            </a:r>
            <a:r>
              <a:rPr lang="en-US" baseline="0" dirty="0" smtClean="0"/>
              <a:t> x-axis static pressure for solid move</a:t>
            </a:r>
            <a:r>
              <a:rPr lang="zh-CN" altLang="en-US" baseline="0" dirty="0" smtClean="0"/>
              <a:t>；（</a:t>
            </a:r>
            <a:r>
              <a:rPr lang="en-US" altLang="zh-CN" baseline="0" dirty="0" smtClean="0"/>
              <a:t>2</a:t>
            </a:r>
            <a:r>
              <a:rPr lang="zh-CN" altLang="en-US" baseline="0" dirty="0" smtClean="0"/>
              <a:t>）</a:t>
            </a:r>
            <a:r>
              <a:rPr lang="en-US" altLang="zh-CN" baseline="0" dirty="0" smtClean="0"/>
              <a:t>PSYS</a:t>
            </a:r>
            <a:r>
              <a:rPr lang="zh-CN" altLang="en-US" baseline="0" dirty="0" smtClean="0"/>
              <a:t>的近似有前提，查看</a:t>
            </a:r>
            <a:r>
              <a:rPr lang="en-US" altLang="zh-CN" baseline="0" dirty="0" smtClean="0"/>
              <a:t>P.6</a:t>
            </a:r>
            <a:r>
              <a:rPr lang="zh-CN" altLang="en-US" baseline="0" dirty="0" smtClean="0"/>
              <a:t>；（</a:t>
            </a:r>
            <a:r>
              <a:rPr lang="en-US" altLang="zh-CN" baseline="0" dirty="0" smtClean="0"/>
              <a:t>3</a:t>
            </a:r>
            <a:r>
              <a:rPr lang="zh-CN" altLang="en-US" baseline="0" dirty="0" smtClean="0"/>
              <a:t>）</a:t>
            </a:r>
            <a:r>
              <a:rPr lang="en-US" altLang="zh-CN" baseline="0" dirty="0" smtClean="0"/>
              <a:t>PSXS</a:t>
            </a:r>
            <a:r>
              <a:rPr lang="zh-CN" altLang="en-US" baseline="0" dirty="0" smtClean="0"/>
              <a:t>和</a:t>
            </a:r>
            <a:r>
              <a:rPr lang="en-US" altLang="zh-CN" baseline="0" dirty="0" smtClean="0"/>
              <a:t>PSYS</a:t>
            </a:r>
            <a:r>
              <a:rPr lang="zh-CN" altLang="en-US" baseline="0" dirty="0" smtClean="0"/>
              <a:t>近似已标红</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21</a:t>
            </a:fld>
            <a:endParaRPr lang="en-US"/>
          </a:p>
        </p:txBody>
      </p:sp>
    </p:spTree>
    <p:extLst>
      <p:ext uri="{BB962C8B-B14F-4D97-AF65-F5344CB8AC3E}">
        <p14:creationId xmlns:p14="http://schemas.microsoft.com/office/powerpoint/2010/main" val="2629377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22</a:t>
            </a:fld>
            <a:endParaRPr lang="en-US"/>
          </a:p>
        </p:txBody>
      </p:sp>
    </p:spTree>
    <p:extLst>
      <p:ext uri="{BB962C8B-B14F-4D97-AF65-F5344CB8AC3E}">
        <p14:creationId xmlns:p14="http://schemas.microsoft.com/office/powerpoint/2010/main" val="2533246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B9E092-F47C-4C90-895B-CABE1C31FBCB}"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51057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B9E092-F47C-4C90-895B-CABE1C31FBCB}"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3307508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B9E092-F47C-4C90-895B-CABE1C31FBCB}"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3788200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B9E092-F47C-4C90-895B-CABE1C31FBCB}"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13813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DB9E092-F47C-4C90-895B-CABE1C31FBCB}" type="datetimeFigureOut">
              <a:rPr lang="en-US" smtClean="0"/>
              <a:t>12/28/2020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2610939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B9E092-F47C-4C90-895B-CABE1C31FBCB}"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1806369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B9E092-F47C-4C90-895B-CABE1C31FBCB}" type="datetimeFigureOut">
              <a:rPr lang="en-US" smtClean="0"/>
              <a:t>12/28/2020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242664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B9E092-F47C-4C90-895B-CABE1C31FBCB}" type="datetimeFigureOut">
              <a:rPr lang="en-US" smtClean="0"/>
              <a:t>12/28/2020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1037081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B9E092-F47C-4C90-895B-CABE1C31FBCB}" type="datetimeFigureOut">
              <a:rPr lang="en-US" smtClean="0"/>
              <a:t>12/28/2020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283764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DB9E092-F47C-4C90-895B-CABE1C31FBCB}"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19545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DB9E092-F47C-4C90-895B-CABE1C31FBCB}" type="datetimeFigureOut">
              <a:rPr lang="en-US" smtClean="0"/>
              <a:t>12/28/2020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E1B00D6-5195-471F-A6BB-57BCB9560225}" type="slidenum">
              <a:rPr lang="en-US" smtClean="0"/>
              <a:t>‹#›</a:t>
            </a:fld>
            <a:endParaRPr lang="en-US"/>
          </a:p>
        </p:txBody>
      </p:sp>
    </p:spTree>
    <p:extLst>
      <p:ext uri="{BB962C8B-B14F-4D97-AF65-F5344CB8AC3E}">
        <p14:creationId xmlns:p14="http://schemas.microsoft.com/office/powerpoint/2010/main" val="1130992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9E092-F47C-4C90-895B-CABE1C31FBCB}" type="datetimeFigureOut">
              <a:rPr lang="en-US" smtClean="0"/>
              <a:t>12/28/2020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1B00D6-5195-471F-A6BB-57BCB9560225}" type="slidenum">
              <a:rPr lang="en-US" smtClean="0"/>
              <a:t>‹#›</a:t>
            </a:fld>
            <a:endParaRPr lang="en-US"/>
          </a:p>
        </p:txBody>
      </p:sp>
    </p:spTree>
    <p:extLst>
      <p:ext uri="{BB962C8B-B14F-4D97-AF65-F5344CB8AC3E}">
        <p14:creationId xmlns:p14="http://schemas.microsoft.com/office/powerpoint/2010/main" val="2010627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41.png"/><Relationship Id="rId5" Type="http://schemas.openxmlformats.org/officeDocument/2006/relationships/image" Target="../media/image1332.png"/><Relationship Id="rId4" Type="http://schemas.openxmlformats.org/officeDocument/2006/relationships/image" Target="../media/image290.png"/></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2.png"/><Relationship Id="rId3" Type="http://schemas.openxmlformats.org/officeDocument/2006/relationships/image" Target="../media/image36.jpe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340.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3.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40.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2407" y="1122363"/>
            <a:ext cx="11057324" cy="2387600"/>
          </a:xfrm>
        </p:spPr>
        <p:txBody>
          <a:bodyPr>
            <a:normAutofit fontScale="90000"/>
          </a:bodyPr>
          <a:lstStyle/>
          <a:p>
            <a:r>
              <a:rPr lang="en-US" dirty="0" smtClean="0">
                <a:latin typeface="Franklin Gothic Medium" panose="020B0603020102020204" pitchFamily="34" charset="0"/>
              </a:rPr>
              <a:t>Thermal Chemical Convection Coupled model for magma dynamics</a:t>
            </a:r>
            <a:br>
              <a:rPr lang="en-US" dirty="0" smtClean="0">
                <a:latin typeface="Franklin Gothic Medium" panose="020B0603020102020204" pitchFamily="34" charset="0"/>
              </a:rPr>
            </a:br>
            <a:r>
              <a:rPr lang="en-US" dirty="0" smtClean="0">
                <a:latin typeface="Franklin Gothic Medium" panose="020B0603020102020204" pitchFamily="34" charset="0"/>
              </a:rPr>
              <a:t/>
            </a:r>
            <a:br>
              <a:rPr lang="en-US" dirty="0" smtClean="0">
                <a:latin typeface="Franklin Gothic Medium" panose="020B0603020102020204" pitchFamily="34" charset="0"/>
              </a:rPr>
            </a:br>
            <a:r>
              <a:rPr lang="en-US" sz="3600" dirty="0" smtClean="0">
                <a:latin typeface="Franklin Gothic Medium" panose="020B0603020102020204" pitchFamily="34" charset="0"/>
              </a:rPr>
              <a:t>Velocity-Pressure Coupling</a:t>
            </a:r>
            <a:endParaRPr lang="en-US" sz="3600" dirty="0">
              <a:latin typeface="Franklin Gothic Medium" panose="020B0603020102020204" pitchFamily="34" charset="0"/>
            </a:endParaRPr>
          </a:p>
        </p:txBody>
      </p:sp>
      <p:sp>
        <p:nvSpPr>
          <p:cNvPr id="3" name="Subtitle 2"/>
          <p:cNvSpPr>
            <a:spLocks noGrp="1"/>
          </p:cNvSpPr>
          <p:nvPr>
            <p:ph type="subTitle" idx="1"/>
          </p:nvPr>
        </p:nvSpPr>
        <p:spPr>
          <a:xfrm>
            <a:off x="1524000" y="3602037"/>
            <a:ext cx="9144000" cy="2561437"/>
          </a:xfrm>
        </p:spPr>
        <p:txBody>
          <a:bodyPr>
            <a:normAutofit fontScale="92500" lnSpcReduction="20000"/>
          </a:bodyPr>
          <a:lstStyle/>
          <a:p>
            <a:endParaRPr lang="en-US" dirty="0" smtClean="0">
              <a:latin typeface="Franklin Gothic Medium" panose="020B0603020102020204" pitchFamily="34" charset="0"/>
            </a:endParaRPr>
          </a:p>
          <a:p>
            <a:endParaRPr lang="en-US" dirty="0">
              <a:latin typeface="Franklin Gothic Medium" panose="020B0603020102020204" pitchFamily="34" charset="0"/>
            </a:endParaRPr>
          </a:p>
          <a:p>
            <a:r>
              <a:rPr lang="en-US" dirty="0" smtClean="0">
                <a:latin typeface="Franklin Gothic Medium" panose="020B0603020102020204" pitchFamily="34" charset="0"/>
              </a:rPr>
              <a:t>Mingming Zhang</a:t>
            </a:r>
          </a:p>
          <a:p>
            <a:r>
              <a:rPr lang="en-US" dirty="0" smtClean="0">
                <a:latin typeface="Franklin Gothic Medium" panose="020B0603020102020204" pitchFamily="34" charset="0"/>
              </a:rPr>
              <a:t>2020-7-13</a:t>
            </a:r>
          </a:p>
          <a:p>
            <a:r>
              <a:rPr lang="en-US" dirty="0" smtClean="0">
                <a:latin typeface="Franklin Gothic Medium" panose="020B0603020102020204" pitchFamily="34" charset="0"/>
              </a:rPr>
              <a:t>Cartesian coordinates</a:t>
            </a:r>
          </a:p>
          <a:p>
            <a:endParaRPr lang="en-US" dirty="0">
              <a:latin typeface="Franklin Gothic Medium" panose="020B0603020102020204" pitchFamily="34" charset="0"/>
            </a:endParaRPr>
          </a:p>
          <a:p>
            <a:r>
              <a:rPr lang="en-US" dirty="0" smtClean="0">
                <a:latin typeface="Franklin Gothic Medium" panose="020B0603020102020204" pitchFamily="34" charset="0"/>
              </a:rPr>
              <a:t>Identical to MAGTC3 except crystal motion</a:t>
            </a:r>
          </a:p>
          <a:p>
            <a:endParaRPr lang="en-US" dirty="0">
              <a:latin typeface="Franklin Gothic Medium" panose="020B0603020102020204" pitchFamily="34" charset="0"/>
            </a:endParaRPr>
          </a:p>
        </p:txBody>
      </p:sp>
    </p:spTree>
    <p:extLst>
      <p:ext uri="{BB962C8B-B14F-4D97-AF65-F5344CB8AC3E}">
        <p14:creationId xmlns:p14="http://schemas.microsoft.com/office/powerpoint/2010/main" val="29298765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26806" y="1179871"/>
                <a:ext cx="11282517" cy="548188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假设流体是牛顿体，</a:t>
                </a:r>
                <a:r>
                  <a:rPr lang="en-US" altLang="zh-CN" dirty="0"/>
                  <a:t> </a:t>
                </a:r>
                <a14:m>
                  <m:oMath xmlns:m="http://schemas.openxmlformats.org/officeDocument/2006/math">
                    <m:r>
                      <a:rPr lang="en-US" altLang="zh-CN" i="1">
                        <a:latin typeface="Cambria Math" panose="02040503050406030204" pitchFamily="18" charset="0"/>
                      </a:rPr>
                      <m:t>𝜇</m:t>
                    </m:r>
                  </m:oMath>
                </a14:m>
                <a:r>
                  <a:rPr lang="zh-CN" altLang="en-US" dirty="0"/>
                  <a:t>为动力粘度（</a:t>
                </a:r>
                <a:r>
                  <a:rPr lang="en-US" altLang="zh-CN" dirty="0"/>
                  <a:t>dynamic viscosity</a:t>
                </a:r>
                <a:r>
                  <a:rPr lang="zh-CN" altLang="en-US" dirty="0"/>
                  <a:t>，单位</a:t>
                </a:r>
                <a:r>
                  <a:rPr lang="en-US" altLang="zh-CN" dirty="0" err="1"/>
                  <a:t>Pa.sec</a:t>
                </a:r>
                <a:r>
                  <a:rPr lang="zh-CN" altLang="en-US" dirty="0" smtClean="0"/>
                  <a:t>），</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oMath>
                </a14:m>
                <a:r>
                  <a:rPr lang="zh-CN" altLang="en-US" dirty="0" smtClean="0"/>
                  <a:t>为</a:t>
                </a:r>
                <a:r>
                  <a:rPr lang="zh-CN" altLang="en-US" dirty="0"/>
                  <a:t>运动区固液混合相动力粘度，则</a:t>
                </a:r>
                <a:r>
                  <a:rPr lang="zh-CN" altLang="en-US" dirty="0" smtClean="0"/>
                  <a:t>：</a:t>
                </a:r>
                <a:endParaRPr lang="en-US" altLang="zh-CN" dirty="0" smtClean="0"/>
              </a:p>
              <a:p>
                <a:pPr marL="285750" indent="-285750">
                  <a:buFont typeface="Wingdings" panose="05000000000000000000" pitchFamily="2" charset="2"/>
                  <a:buChar char="§"/>
                </a:pP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𝑧𝑧</m:t>
                                    </m:r>
                                  </m:sub>
                                </m:sSub>
                              </m:e>
                            </m:mr>
                          </m:m>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m:t>
                                    </m:r>
                                    <m:r>
                                      <a:rPr lang="en-US" b="0" i="1" smtClean="0">
                                        <a:latin typeface="Cambria Math" panose="02040503050406030204" pitchFamily="18" charset="0"/>
                                      </a:rPr>
                                      <m:t>(</m:t>
                                    </m:r>
                                    <m:r>
                                      <m:rPr>
                                        <m:brk m:alnAt="7"/>
                                      </m:rPr>
                                      <a:rPr lang="en-US" b="0" i="1" smtClean="0">
                                        <a:latin typeface="Cambria Math" panose="02040503050406030204" pitchFamily="18" charset="0"/>
                                      </a:rPr>
                                      <m:t>𝑣</m:t>
                                    </m:r>
                                    <m:r>
                                      <a:rPr lang="en-US" b="0" i="1" smtClean="0">
                                        <a:latin typeface="Cambria Math" panose="02040503050406030204" pitchFamily="18" charset="0"/>
                                      </a:rPr>
                                      <m:t>𝑥</m:t>
                                    </m:r>
                                    <m:r>
                                      <a:rPr lang="en-US" b="0" i="1" smtClean="0">
                                        <a:latin typeface="Cambria Math" panose="02040503050406030204" pitchFamily="18" charset="0"/>
                                      </a:rPr>
                                      <m:t>)</m:t>
                                    </m:r>
                                  </m:num>
                                  <m:den>
                                    <m:r>
                                      <m:rPr>
                                        <m:brk m:alnAt="7"/>
                                      </m:rPr>
                                      <a:rPr lang="en-US" b="0" i="1" smtClean="0">
                                        <a:latin typeface="Cambria Math" panose="02040503050406030204" pitchFamily="18" charset="0"/>
                                      </a:rPr>
                                      <m:t>𝜕</m:t>
                                    </m:r>
                                    <m:r>
                                      <a:rPr lang="en-US" b="0" i="1" smtClean="0">
                                        <a:latin typeface="Cambria Math" panose="02040503050406030204" pitchFamily="18" charset="0"/>
                                      </a:rPr>
                                      <m:t>𝑥</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𝑣𝑦</m:t>
                                    </m:r>
                                    <m:r>
                                      <a:rPr lang="en-US" i="1">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𝑥</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𝑣𝑧</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𝑥</m:t>
                                    </m:r>
                                  </m:den>
                                </m:f>
                              </m:e>
                            </m:m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m:t>
                                    </m:r>
                                    <m:r>
                                      <a:rPr lang="en-US" b="0" i="1" smtClean="0">
                                        <a:latin typeface="Cambria Math" panose="02040503050406030204" pitchFamily="18" charset="0"/>
                                      </a:rPr>
                                      <m:t>𝑣</m:t>
                                    </m:r>
                                    <m:r>
                                      <a:rPr lang="en-US" i="1">
                                        <a:latin typeface="Cambria Math" panose="02040503050406030204" pitchFamily="18" charset="0"/>
                                      </a:rPr>
                                      <m:t>𝑥</m:t>
                                    </m:r>
                                    <m:r>
                                      <a:rPr lang="en-US" i="1">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𝑣𝑦</m:t>
                                    </m:r>
                                    <m:r>
                                      <a:rPr lang="en-US" i="1">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𝑣𝑧</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𝑦</m:t>
                                    </m:r>
                                  </m:den>
                                </m:f>
                              </m:e>
                            </m:mr>
                            <m:mr>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𝑣𝑥</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𝑧</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𝑣𝑦</m:t>
                                    </m:r>
                                    <m:r>
                                      <a:rPr lang="en-US" i="1">
                                        <a:latin typeface="Cambria Math" panose="02040503050406030204" pitchFamily="18" charset="0"/>
                                      </a:rPr>
                                      <m:t>)</m:t>
                                    </m:r>
                                  </m:num>
                                  <m:den>
                                    <m:r>
                                      <a:rPr lang="en-US" i="1">
                                        <a:latin typeface="Cambria Math" panose="02040503050406030204" pitchFamily="18" charset="0"/>
                                      </a:rPr>
                                      <m:t>𝜕</m:t>
                                    </m:r>
                                    <m:r>
                                      <a:rPr lang="en-US" i="1">
                                        <a:latin typeface="Cambria Math" panose="02040503050406030204" pitchFamily="18" charset="0"/>
                                      </a:rPr>
                                      <m:t>𝑧</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m:t>
                                    </m:r>
                                    <m:r>
                                      <a:rPr lang="en-US" i="1">
                                        <a:latin typeface="Cambria Math" panose="02040503050406030204" pitchFamily="18" charset="0"/>
                                      </a:rPr>
                                      <m:t>𝑣𝑧</m:t>
                                    </m:r>
                                    <m:r>
                                      <a:rPr lang="en-US" i="1">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𝑧</m:t>
                                    </m:r>
                                  </m:den>
                                </m:f>
                              </m:e>
                            </m:mr>
                          </m:m>
                        </m:e>
                      </m:d>
                    </m:oMath>
                  </m:oMathPara>
                </a14:m>
                <a:endParaRPr lang="en-US" b="0" dirty="0" smtClean="0"/>
              </a:p>
              <a:p>
                <a:endParaRPr lang="en-US" b="0"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num>
                        <m:den>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𝑉𝐷𝑆𝑋</m:t>
                      </m:r>
                      <m:r>
                        <a:rPr lang="en-US" altLang="zh-CN" b="0" i="1" smtClean="0">
                          <a:latin typeface="Cambria Math" panose="02040503050406030204" pitchFamily="18" charset="0"/>
                        </a:rPr>
                        <m:t>3</m:t>
                      </m:r>
                    </m:oMath>
                  </m:oMathPara>
                </a14:m>
                <a:endParaRPr lang="en-US" altLang="zh-CN" b="0"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−0.5</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b="0" i="1" smtClean="0">
                              <a:latin typeface="Cambria Math" panose="02040503050406030204" pitchFamily="18" charset="0"/>
                            </a:rPr>
                            <m:t>−0.5</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num>
                        <m:den>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𝑉𝐷𝑆𝑋</m:t>
                      </m:r>
                      <m:r>
                        <a:rPr lang="en-US" altLang="zh-CN" b="0" i="1" smtClean="0">
                          <a:latin typeface="Cambria Math" panose="02040503050406030204" pitchFamily="18" charset="0"/>
                        </a:rPr>
                        <m:t>4</m:t>
                      </m:r>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𝑦𝑦</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𝑉𝐷𝑆𝑌</m:t>
                      </m:r>
                      <m:r>
                        <a:rPr lang="en-US" altLang="zh-CN" b="0" i="1" smtClean="0">
                          <a:latin typeface="Cambria Math" panose="02040503050406030204" pitchFamily="18" charset="0"/>
                        </a:rPr>
                        <m:t>3</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𝑦</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b="0" i="1" smtClean="0">
                                  <a:latin typeface="Cambria Math" panose="02040503050406030204" pitchFamily="18" charset="0"/>
                                </a:rPr>
                                <m:t>𝑦</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𝑉𝐷𝑆𝑌</m:t>
                      </m:r>
                      <m:r>
                        <a:rPr lang="en-US" altLang="zh-CN" b="0" i="1" smtClean="0">
                          <a:latin typeface="Cambria Math" panose="02040503050406030204" pitchFamily="18" charset="0"/>
                        </a:rPr>
                        <m:t>4</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26806" y="1179871"/>
                <a:ext cx="11282517" cy="5481885"/>
              </a:xfrm>
              <a:prstGeom prst="rect">
                <a:avLst/>
              </a:prstGeom>
              <a:blipFill>
                <a:blip r:embed="rId3"/>
                <a:stretch>
                  <a:fillRect l="-378" t="-667" r="-4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0304289" y="4316280"/>
                <a:ext cx="2735516" cy="2031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𝑉𝐷𝑆𝑌𝐻</m:t>
                      </m:r>
                    </m:oMath>
                  </m:oMathPara>
                </a14:m>
                <a:endParaRPr lang="en-US" b="0" dirty="0" smtClean="0"/>
              </a:p>
              <a:p>
                <a:endParaRPr lang="en-US" dirty="0" smtClean="0"/>
              </a:p>
              <a:p>
                <a:endParaRPr lang="en-US" dirty="0"/>
              </a:p>
              <a:p>
                <a:endParaRPr lang="en-US" dirty="0" smtClean="0"/>
              </a:p>
              <a:p>
                <a:endParaRPr lang="en-US" dirty="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𝑉𝐷𝑆𝑌</m:t>
                      </m:r>
                      <m:r>
                        <m:rPr>
                          <m:sty m:val="p"/>
                        </m:rPr>
                        <a:rPr lang="en-US" b="0" i="0" smtClean="0">
                          <a:latin typeface="Cambria Math" panose="02040503050406030204" pitchFamily="18" charset="0"/>
                        </a:rPr>
                        <m:t>I</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304289" y="4316280"/>
                <a:ext cx="2735516" cy="2031325"/>
              </a:xfrm>
              <a:prstGeom prst="rect">
                <a:avLst/>
              </a:prstGeom>
              <a:blipFill>
                <a:blip r:embed="rId4"/>
                <a:stretch>
                  <a:fillRect/>
                </a:stretch>
              </a:blipFill>
            </p:spPr>
            <p:txBody>
              <a:bodyPr/>
              <a:lstStyle/>
              <a:p>
                <a:r>
                  <a:rPr lang="en-US">
                    <a:noFill/>
                  </a:rPr>
                  <a:t> </a:t>
                </a:r>
              </a:p>
            </p:txBody>
          </p:sp>
        </mc:Fallback>
      </mc:AlternateContent>
      <p:sp>
        <p:nvSpPr>
          <p:cNvPr id="5" name="Left Brace 4"/>
          <p:cNvSpPr/>
          <p:nvPr/>
        </p:nvSpPr>
        <p:spPr>
          <a:xfrm rot="10800000">
            <a:off x="10880589" y="4055025"/>
            <a:ext cx="376518" cy="9605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p:cNvSpPr/>
          <p:nvPr/>
        </p:nvSpPr>
        <p:spPr>
          <a:xfrm rot="10800000">
            <a:off x="10863941" y="5518430"/>
            <a:ext cx="376518" cy="96050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5306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-X</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2" name="TextBox 1"/>
              <p:cNvSpPr txBox="1"/>
              <p:nvPr/>
            </p:nvSpPr>
            <p:spPr>
              <a:xfrm>
                <a:off x="480423" y="1291303"/>
                <a:ext cx="11924326" cy="40114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up>
                              <m:r>
                                <a:rPr lang="en-US" b="0" i="1" smtClean="0">
                                  <a:solidFill>
                                    <a:srgbClr val="00B050"/>
                                  </a:solidFill>
                                  <a:latin typeface="Cambria Math" panose="02040503050406030204" pitchFamily="18" charset="0"/>
                                </a:rPr>
                                <m:t>𝑡</m:t>
                              </m:r>
                            </m:sup>
                          </m:sSubSup>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up>
                              <m:r>
                                <a:rPr lang="en-US" b="0" i="1" smtClean="0">
                                  <a:solidFill>
                                    <a:srgbClr val="00B050"/>
                                  </a:solidFill>
                                  <a:latin typeface="Cambria Math" panose="02040503050406030204" pitchFamily="18" charset="0"/>
                                </a:rPr>
                                <m:t>𝑡</m:t>
                              </m:r>
                            </m:sup>
                          </m:sSubSup>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up>
                              <m:r>
                                <a:rPr lang="en-US" b="0" i="1" smtClean="0">
                                  <a:solidFill>
                                    <a:srgbClr val="00B050"/>
                                  </a:solidFill>
                                  <a:latin typeface="Cambria Math" panose="02040503050406030204" pitchFamily="18" charset="0"/>
                                </a:rPr>
                                <m:t>𝑡</m:t>
                              </m:r>
                            </m:sup>
                          </m:sSubSup>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up>
                              <m:r>
                                <a:rPr lang="en-US" b="0" i="1" smtClean="0">
                                  <a:solidFill>
                                    <a:srgbClr val="00B0F0"/>
                                  </a:solidFill>
                                  <a:latin typeface="Cambria Math" panose="02040503050406030204" pitchFamily="18" charset="0"/>
                                </a:rPr>
                                <m:t>𝑡</m:t>
                              </m:r>
                            </m:sup>
                          </m:sSubSup>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up>
                              <m:r>
                                <a:rPr lang="en-US" b="0" i="1" smtClean="0">
                                  <a:solidFill>
                                    <a:srgbClr val="00B0F0"/>
                                  </a:solidFill>
                                  <a:latin typeface="Cambria Math" panose="02040503050406030204" pitchFamily="18" charset="0"/>
                                </a:rPr>
                                <m:t>𝑡</m:t>
                              </m:r>
                            </m:sup>
                          </m:sSubSup>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𝑧𝑥</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up>
                              <m:r>
                                <a:rPr lang="en-US" b="0" i="1" smtClean="0">
                                  <a:solidFill>
                                    <a:srgbClr val="00B0F0"/>
                                  </a:solidFill>
                                  <a:latin typeface="Cambria Math" panose="02040503050406030204" pitchFamily="18" charset="0"/>
                                </a:rPr>
                                <m:t>𝑡</m:t>
                              </m:r>
                            </m:sup>
                          </m:sSubSup>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𝑥</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𝜇</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up>
                                          <m:r>
                                            <a:rPr lang="en-US" b="0" i="1" smtClean="0">
                                              <a:solidFill>
                                                <a:schemeClr val="tx1"/>
                                              </a:solidFill>
                                              <a:latin typeface="Cambria Math" panose="02040503050406030204" pitchFamily="18" charset="0"/>
                                            </a:rPr>
                                            <m:t>2</m:t>
                                          </m:r>
                                        </m:sup>
                                      </m:sSubSup>
                                    </m:num>
                                    <m:den>
                                      <m:r>
                                        <a:rPr lang="en-US" b="0" i="1" smtClean="0">
                                          <a:solidFill>
                                            <a:schemeClr val="tx1"/>
                                          </a:solidFill>
                                          <a:latin typeface="Cambria Math" panose="02040503050406030204" pitchFamily="18" charset="0"/>
                                        </a:rPr>
                                        <m:t>𝐾</m:t>
                                      </m:r>
                                    </m:den>
                                  </m:f>
                                </m:e>
                              </m:d>
                              <m:r>
                                <a:rPr lang="en-US" b="0" i="1" smtClean="0">
                                  <a:solidFill>
                                    <a:schemeClr val="tx1"/>
                                  </a:solidFill>
                                  <a:latin typeface="Cambria Math" panose="02040503050406030204" pitchFamily="18" charset="0"/>
                                </a:rPr>
                                <m:t>𝑣𝑥</m:t>
                              </m:r>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𝜇</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up>
                                          <m:r>
                                            <a:rPr lang="en-US" b="0" i="1" smtClean="0">
                                              <a:solidFill>
                                                <a:schemeClr val="tx1"/>
                                              </a:solidFill>
                                              <a:latin typeface="Cambria Math" panose="02040503050406030204" pitchFamily="18" charset="0"/>
                                            </a:rPr>
                                            <m:t>2</m:t>
                                          </m:r>
                                        </m:sup>
                                      </m:sSubSup>
                                    </m:num>
                                    <m:den>
                                      <m:r>
                                        <a:rPr lang="en-US" b="0" i="1" smtClean="0">
                                          <a:solidFill>
                                            <a:schemeClr val="tx1"/>
                                          </a:solidFill>
                                          <a:latin typeface="Cambria Math" panose="02040503050406030204" pitchFamily="18" charset="0"/>
                                        </a:rPr>
                                        <m:t>𝐾</m:t>
                                      </m:r>
                                    </m:den>
                                  </m:f>
                                </m:e>
                              </m:d>
                              <m:r>
                                <a:rPr lang="en-US" b="0" i="1" smtClean="0">
                                  <a:solidFill>
                                    <a:schemeClr val="tx1"/>
                                  </a:solidFill>
                                  <a:latin typeface="Cambria Math" panose="02040503050406030204" pitchFamily="18" charset="0"/>
                                </a:rPr>
                                <m:t>𝑣𝑥</m:t>
                              </m:r>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𝑥</m:t>
                              </m:r>
                            </m:sub>
                            <m:sup>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sup>
                          </m:sSubSup>
                        </m:e>
                      </m:d>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80423" y="1291303"/>
                <a:ext cx="11924326" cy="4011483"/>
              </a:xfrm>
              <a:prstGeom prst="rect">
                <a:avLst/>
              </a:prstGeom>
              <a:blipFill>
                <a:blip r:embed="rId2"/>
                <a:stretch>
                  <a:fillRect/>
                </a:stretch>
              </a:blipFill>
            </p:spPr>
            <p:txBody>
              <a:bodyPr/>
              <a:lstStyle/>
              <a:p>
                <a:r>
                  <a:rPr lang="en-US">
                    <a:noFill/>
                  </a:rPr>
                  <a:t> </a:t>
                </a:r>
              </a:p>
            </p:txBody>
          </p:sp>
        </mc:Fallback>
      </mc:AlternateContent>
      <p:sp>
        <p:nvSpPr>
          <p:cNvPr id="3" name="TextBox 2"/>
          <p:cNvSpPr txBox="1"/>
          <p:nvPr/>
        </p:nvSpPr>
        <p:spPr>
          <a:xfrm>
            <a:off x="567559" y="862707"/>
            <a:ext cx="345790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X</a:t>
            </a:r>
            <a:r>
              <a:rPr lang="zh-CN" altLang="en-US" dirty="0" smtClean="0"/>
              <a:t>方向动量守恒方程：</a:t>
            </a: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567558" y="5235232"/>
                <a:ext cx="12315157" cy="244881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solidFill>
                      <a:srgbClr val="FF0000"/>
                    </a:solidFill>
                  </a:rPr>
                  <a:t>注意</a:t>
                </a:r>
                <a:r>
                  <a:rPr lang="en-US" altLang="zh-CN" dirty="0">
                    <a:solidFill>
                      <a:srgbClr val="FF0000"/>
                    </a:solidFill>
                  </a:rPr>
                  <a:t>1</a:t>
                </a:r>
                <a:r>
                  <a:rPr lang="zh-CN" altLang="en-US" dirty="0" smtClean="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𝑣𝑥</m:t>
                    </m:r>
                  </m:oMath>
                </a14:m>
                <a:r>
                  <a:rPr lang="zh-CN" altLang="en-US" dirty="0" smtClean="0">
                    <a:solidFill>
                      <a:srgbClr val="FF0000"/>
                    </a:solidFill>
                  </a:rPr>
                  <a:t>代表</a:t>
                </a:r>
                <a:r>
                  <a:rPr lang="en-US" altLang="zh-CN" dirty="0" smtClean="0">
                    <a:solidFill>
                      <a:srgbClr val="FF0000"/>
                    </a:solidFill>
                  </a:rPr>
                  <a:t>x</a:t>
                </a:r>
                <a:r>
                  <a:rPr lang="zh-CN" altLang="en-US" dirty="0" smtClean="0">
                    <a:solidFill>
                      <a:srgbClr val="FF0000"/>
                    </a:solidFill>
                  </a:rPr>
                  <a:t>速</a:t>
                </a:r>
                <a:r>
                  <a:rPr lang="zh-CN" altLang="en-US" dirty="0">
                    <a:solidFill>
                      <a:srgbClr val="FF0000"/>
                    </a:solidFill>
                  </a:rPr>
                  <a:t>度微元体</a:t>
                </a:r>
                <a:r>
                  <a:rPr lang="zh-CN" altLang="en-US" dirty="0" smtClean="0">
                    <a:solidFill>
                      <a:srgbClr val="FF0000"/>
                    </a:solidFill>
                  </a:rPr>
                  <a:t>的液相平均速</a:t>
                </a:r>
                <a:r>
                  <a:rPr lang="zh-CN" altLang="en-US" dirty="0">
                    <a:solidFill>
                      <a:srgbClr val="FF0000"/>
                    </a:solidFill>
                  </a:rPr>
                  <a:t>度，也</a:t>
                </a:r>
                <a:r>
                  <a:rPr lang="zh-CN" altLang="en-US" dirty="0" smtClean="0">
                    <a:solidFill>
                      <a:srgbClr val="FF0000"/>
                    </a:solidFill>
                  </a:rPr>
                  <a:t>是</a:t>
                </a:r>
                <a:r>
                  <a:rPr lang="en-US" altLang="zh-CN" dirty="0" smtClean="0">
                    <a:solidFill>
                      <a:srgbClr val="FF0000"/>
                    </a:solidFill>
                  </a:rPr>
                  <a:t>x</a:t>
                </a:r>
                <a:r>
                  <a:rPr lang="zh-CN" altLang="en-US" dirty="0" smtClean="0">
                    <a:solidFill>
                      <a:srgbClr val="FF0000"/>
                    </a:solidFill>
                  </a:rPr>
                  <a:t>速</a:t>
                </a:r>
                <a:r>
                  <a:rPr lang="zh-CN" altLang="en-US" dirty="0">
                    <a:solidFill>
                      <a:srgbClr val="FF0000"/>
                    </a:solidFill>
                  </a:rPr>
                  <a:t>度微元体中心</a:t>
                </a:r>
                <a:r>
                  <a:rPr lang="zh-CN" altLang="en-US" dirty="0" smtClean="0">
                    <a:solidFill>
                      <a:srgbClr val="FF0000"/>
                    </a:solidFill>
                  </a:rPr>
                  <a:t>的液相速</a:t>
                </a:r>
                <a:r>
                  <a:rPr lang="zh-CN" altLang="en-US" dirty="0">
                    <a:solidFill>
                      <a:srgbClr val="FF0000"/>
                    </a:solidFill>
                  </a:rPr>
                  <a:t>度，也</a:t>
                </a:r>
                <a:r>
                  <a:rPr lang="zh-CN" altLang="en-US" dirty="0" smtClean="0">
                    <a:solidFill>
                      <a:srgbClr val="FF0000"/>
                    </a:solidFill>
                  </a:rPr>
                  <a:t>是</a:t>
                </a:r>
                <a:r>
                  <a:rPr lang="zh-CN" altLang="en-US" dirty="0">
                    <a:solidFill>
                      <a:srgbClr val="FF0000"/>
                    </a:solidFill>
                  </a:rPr>
                  <a:t>典型</a:t>
                </a:r>
                <a:r>
                  <a:rPr lang="zh-CN" altLang="en-US" dirty="0" smtClean="0">
                    <a:solidFill>
                      <a:srgbClr val="FF0000"/>
                    </a:solidFill>
                  </a:rPr>
                  <a:t>微</a:t>
                </a:r>
                <a:r>
                  <a:rPr lang="zh-CN" altLang="en-US" dirty="0">
                    <a:solidFill>
                      <a:srgbClr val="FF0000"/>
                    </a:solidFill>
                  </a:rPr>
                  <a:t>元体面心处</a:t>
                </a:r>
                <a:r>
                  <a:rPr lang="zh-CN" altLang="en-US" dirty="0" smtClean="0">
                    <a:solidFill>
                      <a:srgbClr val="FF0000"/>
                    </a:solidFill>
                  </a:rPr>
                  <a:t>的液相速</a:t>
                </a:r>
                <a:r>
                  <a:rPr lang="zh-CN" altLang="en-US" dirty="0">
                    <a:solidFill>
                      <a:srgbClr val="FF0000"/>
                    </a:solidFill>
                  </a:rPr>
                  <a:t>度；</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2</a:t>
                </a:r>
                <a:r>
                  <a:rPr lang="zh-CN" altLang="en-US" dirty="0">
                    <a:solidFill>
                      <a:srgbClr val="FF0000"/>
                    </a:solidFill>
                  </a:rPr>
                  <a:t>：离散时以</a:t>
                </a:r>
                <a:r>
                  <a:rPr lang="en-US" altLang="zh-CN" dirty="0">
                    <a:solidFill>
                      <a:srgbClr val="FF0000"/>
                    </a:solidFill>
                  </a:rPr>
                  <a:t>(j+0.5,k)</a:t>
                </a:r>
                <a:r>
                  <a:rPr lang="zh-CN" altLang="en-US" dirty="0">
                    <a:solidFill>
                      <a:srgbClr val="FF0000"/>
                    </a:solidFill>
                  </a:rPr>
                  <a:t>为中心；</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3</a:t>
                </a:r>
                <a:r>
                  <a:rPr lang="zh-CN" altLang="en-US" dirty="0">
                    <a:solidFill>
                      <a:srgbClr val="FF0000"/>
                    </a:solidFill>
                  </a:rPr>
                  <a:t>：方程两端同除</a:t>
                </a:r>
                <a:r>
                  <a:rPr lang="zh-CN" altLang="en-US" dirty="0" smtClean="0">
                    <a:solidFill>
                      <a:srgbClr val="FF0000"/>
                    </a:solidFill>
                  </a:rPr>
                  <a:t>以</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oMath>
                </a14:m>
                <a:r>
                  <a:rPr lang="zh-CN" altLang="en-US" dirty="0" smtClean="0">
                    <a:solidFill>
                      <a:srgbClr val="FF0000"/>
                    </a:solidFill>
                  </a:rPr>
                  <a:t>时，</a:t>
                </a:r>
                <a:r>
                  <a:rPr lang="zh-CN" altLang="en-US" dirty="0">
                    <a:solidFill>
                      <a:srgbClr val="FF0000"/>
                    </a:solidFill>
                  </a:rPr>
                  <a:t>这里</a:t>
                </a:r>
                <a:r>
                  <a:rPr lang="zh-CN" altLang="en-US" dirty="0" smtClean="0">
                    <a:solidFill>
                      <a:srgbClr val="FF0000"/>
                    </a:solidFill>
                  </a:rPr>
                  <a:t>的</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oMath>
                </a14:m>
                <a:r>
                  <a:rPr lang="zh-CN" altLang="en-US" dirty="0" smtClean="0">
                    <a:solidFill>
                      <a:srgbClr val="FF0000"/>
                    </a:solidFill>
                  </a:rPr>
                  <a:t>指</a:t>
                </a:r>
                <a:r>
                  <a:rPr lang="en-US" altLang="zh-CN" dirty="0" smtClean="0">
                    <a:solidFill>
                      <a:srgbClr val="FF0000"/>
                    </a:solidFill>
                  </a:rPr>
                  <a:t>X</a:t>
                </a:r>
                <a:r>
                  <a:rPr lang="zh-CN" altLang="en-US" dirty="0" smtClean="0">
                    <a:solidFill>
                      <a:srgbClr val="FF0000"/>
                    </a:solidFill>
                  </a:rPr>
                  <a:t>方向速</a:t>
                </a:r>
                <a:r>
                  <a:rPr lang="zh-CN" altLang="en-US" dirty="0">
                    <a:solidFill>
                      <a:srgbClr val="FF0000"/>
                    </a:solidFill>
                  </a:rPr>
                  <a:t>度微元</a:t>
                </a:r>
                <a:r>
                  <a:rPr lang="zh-CN" altLang="en-US" dirty="0" smtClean="0">
                    <a:solidFill>
                      <a:srgbClr val="FF0000"/>
                    </a:solidFill>
                  </a:rPr>
                  <a:t>体体积，</a:t>
                </a:r>
                <a:r>
                  <a:rPr lang="zh-CN" altLang="en-US" dirty="0">
                    <a:solidFill>
                      <a:srgbClr val="FF0000"/>
                    </a:solidFill>
                  </a:rPr>
                  <a:t>且</a:t>
                </a:r>
                <a14:m>
                  <m:oMath xmlns:m="http://schemas.openxmlformats.org/officeDocument/2006/math">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+1</m:t>
                            </m:r>
                          </m:sub>
                        </m:sSub>
                      </m:num>
                      <m:den>
                        <m:r>
                          <a:rPr lang="en-US" altLang="zh-CN" i="1">
                            <a:solidFill>
                              <a:srgbClr val="FF0000"/>
                            </a:solidFill>
                            <a:latin typeface="Cambria Math" panose="02040503050406030204" pitchFamily="18" charset="0"/>
                          </a:rPr>
                          <m:t>2</m:t>
                        </m:r>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sub>
                    </m:sSub>
                  </m:oMath>
                </a14:m>
                <a:r>
                  <a:rPr lang="zh-CN" altLang="en-US" dirty="0">
                    <a:solidFill>
                      <a:srgbClr val="FF0000"/>
                    </a:solidFill>
                  </a:rPr>
                  <a:t>；</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5</a:t>
                </a:r>
                <a:r>
                  <a:rPr lang="zh-CN" altLang="en-US" dirty="0">
                    <a:solidFill>
                      <a:srgbClr val="FF0000"/>
                    </a:solidFill>
                  </a:rPr>
                  <a:t>：驱动对流的因素不是压力，而是压力梯</a:t>
                </a:r>
                <a:r>
                  <a:rPr lang="zh-CN" altLang="en-US" dirty="0" smtClean="0">
                    <a:solidFill>
                      <a:srgbClr val="FF0000"/>
                    </a:solidFill>
                  </a:rPr>
                  <a:t>度，且</a:t>
                </a:r>
                <a:r>
                  <a:rPr lang="zh-CN" altLang="en-US" dirty="0">
                    <a:solidFill>
                      <a:srgbClr val="FF0000"/>
                    </a:solidFill>
                  </a:rPr>
                  <a:t>压力项使用</a:t>
                </a:r>
                <a:r>
                  <a:rPr lang="en-US" altLang="zh-CN" dirty="0">
                    <a:solidFill>
                      <a:srgbClr val="FF0000"/>
                    </a:solidFill>
                  </a:rPr>
                  <a:t>n+1</a:t>
                </a:r>
                <a:r>
                  <a:rPr lang="zh-CN" altLang="en-US" dirty="0">
                    <a:solidFill>
                      <a:srgbClr val="FF0000"/>
                    </a:solidFill>
                  </a:rPr>
                  <a:t>时刻的值</a:t>
                </a:r>
                <a:r>
                  <a:rPr lang="zh-CN" altLang="en-US" dirty="0" smtClean="0">
                    <a:solidFill>
                      <a:srgbClr val="FF0000"/>
                    </a:solidFill>
                  </a:rPr>
                  <a:t>；</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6</a:t>
                </a:r>
                <a:r>
                  <a:rPr lang="zh-CN" altLang="en-US" dirty="0" smtClean="0">
                    <a:solidFill>
                      <a:srgbClr val="FF0000"/>
                    </a:solidFill>
                  </a:rPr>
                  <a:t>：运动区的达</a:t>
                </a:r>
                <a:r>
                  <a:rPr lang="zh-CN" altLang="en-US" dirty="0">
                    <a:solidFill>
                      <a:srgbClr val="FF0000"/>
                    </a:solidFill>
                  </a:rPr>
                  <a:t>西阻力</a:t>
                </a:r>
                <a:r>
                  <a:rPr lang="zh-CN" altLang="en-US" dirty="0" smtClean="0">
                    <a:solidFill>
                      <a:srgbClr val="FF0000"/>
                    </a:solidFill>
                  </a:rPr>
                  <a:t>项数值上虽为</a:t>
                </a:r>
                <a:r>
                  <a:rPr lang="en-US" altLang="zh-CN" dirty="0" smtClean="0">
                    <a:solidFill>
                      <a:srgbClr val="FF0000"/>
                    </a:solidFill>
                  </a:rPr>
                  <a:t>0</a:t>
                </a:r>
                <a:r>
                  <a:rPr lang="zh-CN" altLang="en-US" dirty="0" smtClean="0">
                    <a:solidFill>
                      <a:srgbClr val="FF0000"/>
                    </a:solidFill>
                  </a:rPr>
                  <a:t>，但为了与多孔区速度计算方法保持一致，我们仍保留达西阻力项，只是</a:t>
                </a:r>
                <a:r>
                  <a:rPr lang="zh-CN" altLang="en-US" dirty="0">
                    <a:solidFill>
                      <a:srgbClr val="FF0000"/>
                    </a:solidFill>
                  </a:rPr>
                  <a:t>最</a:t>
                </a:r>
                <a:r>
                  <a:rPr lang="zh-CN" altLang="en-US" dirty="0" smtClean="0">
                    <a:solidFill>
                      <a:srgbClr val="FF0000"/>
                    </a:solidFill>
                  </a:rPr>
                  <a:t>终达西阻力的贡献为</a:t>
                </a:r>
                <a:r>
                  <a:rPr lang="en-US" altLang="zh-CN" dirty="0" smtClean="0">
                    <a:solidFill>
                      <a:srgbClr val="FF0000"/>
                    </a:solidFill>
                  </a:rPr>
                  <a:t>0</a:t>
                </a:r>
                <a:r>
                  <a:rPr lang="zh-CN" altLang="en-US" dirty="0" smtClean="0">
                    <a:solidFill>
                      <a:srgbClr val="FF0000"/>
                    </a:solidFill>
                  </a:rPr>
                  <a:t>；达西阻力使用</a:t>
                </a:r>
                <a:r>
                  <a:rPr lang="en-US" altLang="zh-CN" dirty="0" smtClean="0">
                    <a:solidFill>
                      <a:srgbClr val="FF0000"/>
                    </a:solidFill>
                  </a:rPr>
                  <a:t>n+1</a:t>
                </a:r>
                <a:r>
                  <a:rPr lang="zh-CN" altLang="en-US" dirty="0" smtClean="0">
                    <a:solidFill>
                      <a:srgbClr val="FF0000"/>
                    </a:solidFill>
                  </a:rPr>
                  <a:t>时刻的值；表达式中仅使用液相</a:t>
                </a:r>
                <a:r>
                  <a:rPr lang="zh-CN" altLang="en-US" dirty="0">
                    <a:solidFill>
                      <a:srgbClr val="FF0000"/>
                    </a:solidFill>
                  </a:rPr>
                  <a:t>动力</a:t>
                </a:r>
                <a:r>
                  <a:rPr lang="zh-CN" altLang="en-US" dirty="0" smtClean="0">
                    <a:solidFill>
                      <a:srgbClr val="FF0000"/>
                    </a:solidFill>
                  </a:rPr>
                  <a:t>粘度而非固液混合有效</a:t>
                </a:r>
                <a:r>
                  <a:rPr lang="zh-CN" altLang="en-US" dirty="0">
                    <a:solidFill>
                      <a:srgbClr val="FF0000"/>
                    </a:solidFill>
                  </a:rPr>
                  <a:t>动力</a:t>
                </a:r>
                <a:r>
                  <a:rPr lang="zh-CN" altLang="en-US" dirty="0" smtClean="0">
                    <a:solidFill>
                      <a:srgbClr val="FF0000"/>
                    </a:solidFill>
                  </a:rPr>
                  <a:t>粘度，因为达西阻力本身就是描述液相在多孔介质中的运动阻力；</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7</a:t>
                </a:r>
                <a:r>
                  <a:rPr lang="zh-CN" altLang="en-US" dirty="0">
                    <a:solidFill>
                      <a:srgbClr val="FF0000"/>
                    </a:solidFill>
                  </a:rPr>
                  <a:t>：为提高流场计算精度以及讨论压力场的净变化量，所有压力都应减去静压，等价证明如下</a:t>
                </a:r>
                <a:r>
                  <a:rPr lang="zh-CN" altLang="en-US" dirty="0" smtClean="0">
                    <a:solidFill>
                      <a:srgbClr val="FF0000"/>
                    </a:solidFill>
                  </a:rPr>
                  <a:t>。</a:t>
                </a:r>
                <a:endParaRPr lang="en-US" altLang="zh-CN"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67558" y="5235232"/>
                <a:ext cx="12315157" cy="2448812"/>
              </a:xfrm>
              <a:prstGeom prst="rect">
                <a:avLst/>
              </a:prstGeom>
              <a:blipFill>
                <a:blip r:embed="rId3"/>
                <a:stretch>
                  <a:fillRect l="-297" t="-1493" b="-2985"/>
                </a:stretch>
              </a:blipFill>
            </p:spPr>
            <p:txBody>
              <a:bodyPr/>
              <a:lstStyle/>
              <a:p>
                <a:r>
                  <a:rPr lang="en-US">
                    <a:noFill/>
                  </a:rPr>
                  <a:t> </a:t>
                </a:r>
              </a:p>
            </p:txBody>
          </p:sp>
        </mc:Fallback>
      </mc:AlternateContent>
    </p:spTree>
    <p:extLst>
      <p:ext uri="{BB962C8B-B14F-4D97-AF65-F5344CB8AC3E}">
        <p14:creationId xmlns:p14="http://schemas.microsoft.com/office/powerpoint/2010/main" val="149503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smtClean="0"/>
                  <a:t>运动区</a:t>
                </a:r>
                <a:r>
                  <a:rPr lang="en-US" altLang="zh-CN" sz="2800" dirty="0" smtClean="0"/>
                  <a:t>-X)</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84202" y="3029189"/>
                <a:ext cx="12483766" cy="46545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+1</m:t>
                              </m:r>
                            </m:sub>
                          </m:sSub>
                        </m:num>
                        <m:den>
                          <m:r>
                            <a:rPr lang="en-US" altLang="zh-CN" i="1">
                              <a:solidFill>
                                <a:srgbClr val="FF0000"/>
                              </a:solidFill>
                              <a:latin typeface="Cambria Math" panose="02040503050406030204" pitchFamily="18" charset="0"/>
                            </a:rPr>
                            <m:t>2</m:t>
                          </m:r>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sub>
                      </m:sSub>
                      <m:d>
                        <m:dPr>
                          <m:begChr m:val="{"/>
                          <m:endChr m:val="}"/>
                          <m:ctrlPr>
                            <a:rPr lang="en-US" altLang="zh-CN" b="0" i="1" smtClean="0">
                              <a:solidFill>
                                <a:srgbClr val="FF0000"/>
                              </a:solidFill>
                              <a:latin typeface="Cambria Math" panose="02040503050406030204" pitchFamily="18" charset="0"/>
                            </a:rPr>
                          </m:ctrlPr>
                        </m:dPr>
                        <m:e>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p>
                              </m:sSubSup>
                              <m:r>
                                <a:rPr lang="en-US" altLang="zh-CN" b="0" i="1" smtClean="0">
                                  <a:solidFill>
                                    <a:srgbClr val="FF0000"/>
                                  </a:solidFill>
                                  <a:latin typeface="Cambria Math" panose="02040503050406030204" pitchFamily="18" charset="0"/>
                                </a:rPr>
                                <m:t>−</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sup>
                              </m:sSubSup>
                            </m:e>
                          </m:d>
                          <m:r>
                            <a:rPr lang="en-US" altLang="zh-CN" b="0" i="1" smtClean="0">
                              <a:solidFill>
                                <a:srgbClr val="FF0000"/>
                              </a:solidFill>
                              <a:latin typeface="Cambria Math" panose="02040503050406030204" pitchFamily="18" charset="0"/>
                            </a:rPr>
                            <m:t>+</m:t>
                          </m:r>
                          <m:nary>
                            <m:naryPr>
                              <m:chr m:val="∑"/>
                              <m:supHide m:val="on"/>
                              <m:ctrlPr>
                                <a:rPr lang="en-US" altLang="zh-CN" b="0"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𝑣𝑠𝑥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p>
                                      </m:sSubSup>
                                      <m:r>
                                        <a:rPr lang="en-US" altLang="zh-CN" b="0" i="1" smtClean="0">
                                          <a:solidFill>
                                            <a:srgbClr val="FF0000"/>
                                          </a:solidFill>
                                          <a:latin typeface="Cambria Math" panose="02040503050406030204" pitchFamily="18" charset="0"/>
                                        </a:rPr>
                                        <m:t>−</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𝑣𝑠𝑥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sup>
                                      </m:sSubSup>
                                    </m:e>
                                  </m:d>
                                </m:e>
                                <m:sub>
                                  <m:r>
                                    <a:rPr lang="en-US" altLang="zh-CN" b="0" i="1" smtClean="0">
                                      <a:solidFill>
                                        <a:srgbClr val="FF0000"/>
                                      </a:solidFill>
                                      <a:latin typeface="Cambria Math" panose="02040503050406030204" pitchFamily="18" charset="0"/>
                                    </a:rPr>
                                    <m:t>𝑖</m:t>
                                  </m:r>
                                </m:sub>
                              </m:sSub>
                            </m:e>
                          </m:nary>
                        </m:e>
                      </m:d>
                      <m:r>
                        <a:rPr lang="en-US" b="0" i="1" smtClean="0">
                          <a:solidFill>
                            <a:schemeClr val="tx1"/>
                          </a:solidFill>
                          <a:latin typeface="Cambria Math" panose="02040503050406030204" pitchFamily="18" charset="0"/>
                        </a:rPr>
                        <m:t>+</m:t>
                      </m:r>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𝑦</m:t>
                          </m:r>
                        </m:e>
                        <m:sub>
                          <m:r>
                            <a:rPr lang="en-US" b="0" i="1" smtClean="0">
                              <a:solidFill>
                                <a:srgbClr val="00B050"/>
                              </a:solidFill>
                              <a:latin typeface="Cambria Math" panose="02040503050406030204" pitchFamily="18" charset="0"/>
                            </a:rPr>
                            <m:t>𝑘</m:t>
                          </m:r>
                        </m:sub>
                      </m:sSub>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e>
                      </m:d>
                      <m:r>
                        <a:rPr lang="en-US" b="0" i="1" smtClean="0">
                          <a:solidFill>
                            <a:srgbClr val="00B050"/>
                          </a:solidFill>
                          <a:latin typeface="Cambria Math" panose="02040503050406030204" pitchFamily="18" charset="0"/>
                        </a:rPr>
                        <m:t>+</m:t>
                      </m:r>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𝑥</m:t>
                              </m:r>
                            </m:e>
                            <m:sub>
                              <m:r>
                                <a:rPr lang="en-US" altLang="zh-CN" i="1">
                                  <a:solidFill>
                                    <a:srgbClr val="00B050"/>
                                  </a:solidFill>
                                  <a:latin typeface="Cambria Math" panose="02040503050406030204" pitchFamily="18" charset="0"/>
                                </a:rPr>
                                <m:t>𝑗</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𝑥</m:t>
                              </m:r>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+1</m:t>
                              </m:r>
                            </m:sub>
                          </m:sSub>
                        </m:num>
                        <m:den>
                          <m:r>
                            <a:rPr lang="en-US" altLang="zh-CN" i="1">
                              <a:solidFill>
                                <a:srgbClr val="00B050"/>
                              </a:solidFill>
                              <a:latin typeface="Cambria Math" panose="02040503050406030204" pitchFamily="18" charset="0"/>
                            </a:rPr>
                            <m:t>2</m:t>
                          </m:r>
                        </m:den>
                      </m:f>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𝑡</m:t>
                      </m:r>
                      <m:d>
                        <m:dPr>
                          <m:begChr m:val="{"/>
                          <m:endChr m:val="}"/>
                          <m:ctrlPr>
                            <a:rPr lang="en-US" altLang="zh-CN" b="0" i="1" smtClean="0">
                              <a:solidFill>
                                <a:srgbClr val="00B050"/>
                              </a:solidFill>
                              <a:latin typeface="Cambria Math" panose="02040503050406030204" pitchFamily="18" charset="0"/>
                            </a:rPr>
                          </m:ctrlPr>
                        </m:dPr>
                        <m:e>
                          <m:d>
                            <m:dPr>
                              <m:begChr m:val="["/>
                              <m:endChr m:val="]"/>
                              <m:ctrlPr>
                                <a:rPr lang="en-US" altLang="zh-CN" b="0" i="1" smtClean="0">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𝑣𝑥</m:t>
                              </m:r>
                            </m:e>
                          </m:d>
                          <m:sSubSup>
                            <m:sSubSupPr>
                              <m:ctrlPr>
                                <a:rPr lang="en-US" altLang="zh-CN" b="0" i="1" smtClean="0">
                                  <a:solidFill>
                                    <a:srgbClr val="00B050"/>
                                  </a:solidFill>
                                  <a:latin typeface="Cambria Math" panose="02040503050406030204" pitchFamily="18" charset="0"/>
                                </a:rPr>
                              </m:ctrlPr>
                            </m:sSubSupPr>
                            <m:e>
                              <m:d>
                                <m:dPr>
                                  <m:begChr m:val=""/>
                                  <m:endChr m:val="|"/>
                                  <m:ctrlPr>
                                    <a:rPr lang="en-US" altLang="zh-CN" b="0" i="1" smtClean="0">
                                      <a:solidFill>
                                        <a:srgbClr val="00B050"/>
                                      </a:solidFill>
                                      <a:latin typeface="Cambria Math" panose="02040503050406030204" pitchFamily="18" charset="0"/>
                                    </a:rPr>
                                  </m:ctrlPr>
                                </m:dPr>
                                <m:e>
                                  <m:r>
                                    <a:rPr lang="en-US" altLang="zh-CN" b="0" i="1" smtClean="0">
                                      <a:solidFill>
                                        <a:srgbClr val="00B050"/>
                                      </a:solidFill>
                                      <a:latin typeface="Cambria Math" panose="02040503050406030204" pitchFamily="18" charset="0"/>
                                    </a:rPr>
                                    <m:t>​</m:t>
                                  </m:r>
                                </m:e>
                              </m:d>
                            </m:e>
                            <m:sub>
                              <m:r>
                                <a:rPr lang="en-US" altLang="zh-CN" b="0" i="1" smtClean="0">
                                  <a:solidFill>
                                    <a:srgbClr val="00B050"/>
                                  </a:solidFill>
                                  <a:latin typeface="Cambria Math" panose="02040503050406030204" pitchFamily="18" charset="0"/>
                                </a:rPr>
                                <m:t>𝑗</m:t>
                              </m:r>
                              <m:r>
                                <a:rPr lang="en-US" altLang="zh-CN" b="0" i="1" smtClean="0">
                                  <a:solidFill>
                                    <a:srgbClr val="00B050"/>
                                  </a:solidFill>
                                  <a:latin typeface="Cambria Math" panose="02040503050406030204" pitchFamily="18" charset="0"/>
                                </a:rPr>
                                <m:t>+0.5,</m:t>
                              </m:r>
                              <m:r>
                                <a:rPr lang="en-US" altLang="zh-CN" b="0" i="1" smtClean="0">
                                  <a:solidFill>
                                    <a:srgbClr val="00B050"/>
                                  </a:solidFill>
                                  <a:latin typeface="Cambria Math" panose="02040503050406030204" pitchFamily="18" charset="0"/>
                                </a:rPr>
                                <m:t>𝑘</m:t>
                              </m:r>
                              <m:r>
                                <a:rPr lang="en-US" altLang="zh-CN" b="0" i="1" smtClean="0">
                                  <a:solidFill>
                                    <a:srgbClr val="00B050"/>
                                  </a:solidFill>
                                  <a:latin typeface="Cambria Math" panose="02040503050406030204" pitchFamily="18" charset="0"/>
                                </a:rPr>
                                <m:t>+0.5</m:t>
                              </m:r>
                            </m:sub>
                            <m:sup>
                              <m:r>
                                <a:rPr lang="en-US" altLang="zh-CN" b="0" i="1" smtClean="0">
                                  <a:solidFill>
                                    <a:srgbClr val="00B050"/>
                                  </a:solidFill>
                                  <a:latin typeface="Cambria Math" panose="02040503050406030204" pitchFamily="18" charset="0"/>
                                </a:rPr>
                                <m:t>𝑛</m:t>
                              </m:r>
                            </m:sup>
                          </m:sSubSup>
                          <m:r>
                            <a:rPr lang="en-US" altLang="zh-CN" b="0" i="1" smtClean="0">
                              <a:solidFill>
                                <a:srgbClr val="00B050"/>
                              </a:solidFill>
                              <a:latin typeface="Cambria Math" panose="02040503050406030204" pitchFamily="18" charset="0"/>
                            </a:rPr>
                            <m:t>−</m:t>
                          </m:r>
                          <m:d>
                            <m:dPr>
                              <m:begChr m:val="["/>
                              <m:endChr m:val="]"/>
                              <m:ctrlPr>
                                <a:rPr lang="en-US" altLang="zh-CN" b="0" i="1" smtClean="0">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𝑣𝑥</m:t>
                              </m:r>
                            </m:e>
                          </m:d>
                          <m:sSubSup>
                            <m:sSubSupPr>
                              <m:ctrlPr>
                                <a:rPr lang="en-US" altLang="zh-CN" b="0" i="1" smtClean="0">
                                  <a:solidFill>
                                    <a:srgbClr val="00B050"/>
                                  </a:solidFill>
                                  <a:latin typeface="Cambria Math" panose="02040503050406030204" pitchFamily="18" charset="0"/>
                                </a:rPr>
                              </m:ctrlPr>
                            </m:sSubSupPr>
                            <m:e>
                              <m:d>
                                <m:dPr>
                                  <m:begChr m:val=""/>
                                  <m:endChr m:val="|"/>
                                  <m:ctrlPr>
                                    <a:rPr lang="en-US" altLang="zh-CN" b="0" i="1" smtClean="0">
                                      <a:solidFill>
                                        <a:srgbClr val="00B050"/>
                                      </a:solidFill>
                                      <a:latin typeface="Cambria Math" panose="02040503050406030204" pitchFamily="18" charset="0"/>
                                    </a:rPr>
                                  </m:ctrlPr>
                                </m:dPr>
                                <m:e>
                                  <m:r>
                                    <a:rPr lang="en-US" altLang="zh-CN" b="0" i="1" smtClean="0">
                                      <a:solidFill>
                                        <a:srgbClr val="00B050"/>
                                      </a:solidFill>
                                      <a:latin typeface="Cambria Math" panose="02040503050406030204" pitchFamily="18" charset="0"/>
                                    </a:rPr>
                                    <m:t>​</m:t>
                                  </m:r>
                                </m:e>
                              </m:d>
                            </m:e>
                            <m:sub>
                              <m:r>
                                <a:rPr lang="en-US" altLang="zh-CN" b="0" i="1" smtClean="0">
                                  <a:solidFill>
                                    <a:srgbClr val="00B050"/>
                                  </a:solidFill>
                                  <a:latin typeface="Cambria Math" panose="02040503050406030204" pitchFamily="18" charset="0"/>
                                </a:rPr>
                                <m:t>𝑗</m:t>
                              </m:r>
                              <m:r>
                                <a:rPr lang="en-US" altLang="zh-CN" b="0" i="1" smtClean="0">
                                  <a:solidFill>
                                    <a:srgbClr val="00B050"/>
                                  </a:solidFill>
                                  <a:latin typeface="Cambria Math" panose="02040503050406030204" pitchFamily="18" charset="0"/>
                                </a:rPr>
                                <m:t>+0.5,</m:t>
                              </m:r>
                              <m:r>
                                <a:rPr lang="en-US" altLang="zh-CN" b="0" i="1" smtClean="0">
                                  <a:solidFill>
                                    <a:srgbClr val="00B050"/>
                                  </a:solidFill>
                                  <a:latin typeface="Cambria Math" panose="02040503050406030204" pitchFamily="18" charset="0"/>
                                </a:rPr>
                                <m:t>𝑘</m:t>
                              </m:r>
                              <m:r>
                                <a:rPr lang="en-US" altLang="zh-CN" b="0" i="1" smtClean="0">
                                  <a:solidFill>
                                    <a:srgbClr val="00B050"/>
                                  </a:solidFill>
                                  <a:latin typeface="Cambria Math" panose="02040503050406030204" pitchFamily="18" charset="0"/>
                                </a:rPr>
                                <m:t>−0.5</m:t>
                              </m:r>
                            </m:sub>
                            <m:sup>
                              <m:r>
                                <a:rPr lang="en-US" altLang="zh-CN" b="0" i="1" smtClean="0">
                                  <a:solidFill>
                                    <a:srgbClr val="00B050"/>
                                  </a:solidFill>
                                  <a:latin typeface="Cambria Math" panose="02040503050406030204" pitchFamily="18" charset="0"/>
                                </a:rPr>
                                <m:t>𝑛</m:t>
                              </m:r>
                            </m:sup>
                          </m:sSubSup>
                        </m:e>
                      </m:d>
                      <m:r>
                        <a:rPr lang="en-US" altLang="zh-CN" b="0" i="1" smtClean="0">
                          <a:solidFill>
                            <a:schemeClr val="tx1"/>
                          </a:solidFill>
                          <a:latin typeface="Cambria Math" panose="02040503050406030204" pitchFamily="18" charset="0"/>
                        </a:rPr>
                        <m:t>+</m:t>
                      </m:r>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sub>
                      </m:sSub>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+1,</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r>
                        <a:rPr lang="en-US" altLang="zh-CN" b="0" i="1" smtClean="0">
                          <a:solidFill>
                            <a:schemeClr val="accent2"/>
                          </a:solidFill>
                          <a:latin typeface="Cambria Math" panose="02040503050406030204" pitchFamily="18" charset="0"/>
                        </a:rPr>
                        <m:t>+</m:t>
                      </m:r>
                      <m:f>
                        <m:fPr>
                          <m:ctrlPr>
                            <a:rPr lang="en-US" altLang="zh-CN" b="0" i="1" smtClean="0">
                              <a:solidFill>
                                <a:schemeClr val="accent2"/>
                              </a:solidFill>
                              <a:latin typeface="Cambria Math" panose="02040503050406030204" pitchFamily="18" charset="0"/>
                            </a:rPr>
                          </m:ctrlPr>
                        </m:fPr>
                        <m:num>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𝑗</m:t>
                              </m:r>
                            </m:sub>
                          </m:sSub>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+1</m:t>
                              </m:r>
                            </m:sub>
                          </m:sSub>
                        </m:num>
                        <m:den>
                          <m:r>
                            <a:rPr lang="en-US" altLang="zh-CN" b="0" i="1" smtClean="0">
                              <a:solidFill>
                                <a:schemeClr val="accent2"/>
                              </a:solidFill>
                              <a:latin typeface="Cambria Math" panose="02040503050406030204" pitchFamily="18" charset="0"/>
                            </a:rPr>
                            <m:t>2</m:t>
                          </m:r>
                        </m:den>
                      </m:f>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+0.5,</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+0.5</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+0.5,</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−0.5</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r>
                        <a:rPr lang="en-US" altLang="zh-CN" b="0" i="1" smtClean="0">
                          <a:solidFill>
                            <a:schemeClr val="tx1"/>
                          </a:solidFill>
                          <a:latin typeface="Cambria Math" panose="02040503050406030204" pitchFamily="18" charset="0"/>
                        </a:rPr>
                        <m:t>=</m:t>
                      </m:r>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𝑦</m:t>
                          </m:r>
                        </m:e>
                        <m:sub>
                          <m:r>
                            <a:rPr lang="en-US" altLang="zh-CN" b="0" i="1" smtClean="0">
                              <a:solidFill>
                                <a:srgbClr val="00B0F0"/>
                              </a:solidFill>
                              <a:latin typeface="Cambria Math" panose="02040503050406030204" pitchFamily="18" charset="0"/>
                            </a:rPr>
                            <m:t>𝑘</m:t>
                          </m:r>
                        </m:sub>
                      </m:sSub>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b="0" i="1" smtClean="0">
                              <a:solidFill>
                                <a:srgbClr val="00B0F0"/>
                              </a:solidFill>
                              <a:latin typeface="Cambria Math" panose="02040503050406030204" pitchFamily="18" charset="0"/>
                            </a:rPr>
                          </m:ctrlPr>
                        </m:dPr>
                        <m:e>
                          <m:sSub>
                            <m:sSubPr>
                              <m:ctrlPr>
                                <a:rPr lang="en-US" altLang="zh-CN" b="0" i="1" smtClean="0">
                                  <a:solidFill>
                                    <a:srgbClr val="00B0F0"/>
                                  </a:solidFill>
                                  <a:latin typeface="Cambria Math" panose="02040503050406030204" pitchFamily="18" charset="0"/>
                                </a:rPr>
                              </m:ctrlPr>
                            </m:sSubPr>
                            <m:e>
                              <m:r>
                                <a:rPr lang="zh-CN" altLang="en-US" b="0" i="1" smtClean="0">
                                  <a:solidFill>
                                    <a:srgbClr val="00B0F0"/>
                                  </a:solidFill>
                                  <a:latin typeface="Cambria Math" panose="02040503050406030204" pitchFamily="18" charset="0"/>
                                </a:rPr>
                                <m:t>𝜏</m:t>
                              </m:r>
                            </m:e>
                            <m:sub>
                              <m:r>
                                <a:rPr lang="en-US" altLang="zh-CN" b="0" i="1" smtClean="0">
                                  <a:solidFill>
                                    <a:srgbClr val="00B0F0"/>
                                  </a:solidFill>
                                  <a:latin typeface="Cambria Math" panose="02040503050406030204" pitchFamily="18" charset="0"/>
                                </a:rPr>
                                <m:t>𝑥𝑥</m:t>
                              </m:r>
                            </m:sub>
                          </m:sSub>
                          <m:sSubSup>
                            <m:sSubSupPr>
                              <m:ctrlPr>
                                <a:rPr lang="en-US" altLang="zh-CN" b="0" i="1" smtClean="0">
                                  <a:solidFill>
                                    <a:srgbClr val="00B0F0"/>
                                  </a:solidFill>
                                  <a:latin typeface="Cambria Math" panose="02040503050406030204" pitchFamily="18" charset="0"/>
                                </a:rPr>
                              </m:ctrlPr>
                            </m:sSubSupPr>
                            <m:e>
                              <m:d>
                                <m:dPr>
                                  <m:begChr m:val=""/>
                                  <m:endChr m:val="|"/>
                                  <m:ctrlPr>
                                    <a:rPr lang="en-US" altLang="zh-CN" b="0" i="1" smtClean="0">
                                      <a:solidFill>
                                        <a:srgbClr val="00B0F0"/>
                                      </a:solidFill>
                                      <a:latin typeface="Cambria Math" panose="02040503050406030204" pitchFamily="18" charset="0"/>
                                    </a:rPr>
                                  </m:ctrlPr>
                                </m:dPr>
                                <m:e>
                                  <m:r>
                                    <a:rPr lang="en-US" altLang="zh-CN" b="0" i="1" smtClean="0">
                                      <a:solidFill>
                                        <a:srgbClr val="00B0F0"/>
                                      </a:solidFill>
                                      <a:latin typeface="Cambria Math" panose="02040503050406030204" pitchFamily="18" charset="0"/>
                                    </a:rPr>
                                    <m:t>​</m:t>
                                  </m:r>
                                </m:e>
                              </m:d>
                            </m:e>
                            <m:sub>
                              <m:r>
                                <a:rPr lang="en-US" altLang="zh-CN" b="0" i="1" smtClean="0">
                                  <a:solidFill>
                                    <a:srgbClr val="00B0F0"/>
                                  </a:solidFill>
                                  <a:latin typeface="Cambria Math" panose="02040503050406030204" pitchFamily="18" charset="0"/>
                                </a:rPr>
                                <m:t>𝑗</m:t>
                              </m:r>
                              <m:r>
                                <a:rPr lang="en-US" altLang="zh-CN" b="0" i="1" smtClean="0">
                                  <a:solidFill>
                                    <a:srgbClr val="00B0F0"/>
                                  </a:solidFill>
                                  <a:latin typeface="Cambria Math" panose="02040503050406030204" pitchFamily="18" charset="0"/>
                                </a:rPr>
                                <m:t>+1,</m:t>
                              </m:r>
                              <m:r>
                                <a:rPr lang="en-US" altLang="zh-CN" b="0" i="1" smtClean="0">
                                  <a:solidFill>
                                    <a:srgbClr val="00B0F0"/>
                                  </a:solidFill>
                                  <a:latin typeface="Cambria Math" panose="02040503050406030204" pitchFamily="18" charset="0"/>
                                </a:rPr>
                                <m:t>𝑘</m:t>
                              </m:r>
                            </m:sub>
                            <m:sup>
                              <m:r>
                                <a:rPr lang="en-US" altLang="zh-CN" b="0" i="1" smtClean="0">
                                  <a:solidFill>
                                    <a:srgbClr val="00B0F0"/>
                                  </a:solidFill>
                                  <a:latin typeface="Cambria Math" panose="02040503050406030204" pitchFamily="18" charset="0"/>
                                </a:rPr>
                                <m:t>𝑛</m:t>
                              </m:r>
                            </m:sup>
                          </m:sSubSup>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zh-CN" altLang="en-US" b="0" i="1" smtClean="0">
                                  <a:solidFill>
                                    <a:srgbClr val="00B0F0"/>
                                  </a:solidFill>
                                  <a:latin typeface="Cambria Math" panose="02040503050406030204" pitchFamily="18" charset="0"/>
                                </a:rPr>
                                <m:t>𝜏</m:t>
                              </m:r>
                            </m:e>
                            <m:sub>
                              <m:r>
                                <a:rPr lang="en-US" altLang="zh-CN" b="0" i="1" smtClean="0">
                                  <a:solidFill>
                                    <a:srgbClr val="00B0F0"/>
                                  </a:solidFill>
                                  <a:latin typeface="Cambria Math" panose="02040503050406030204" pitchFamily="18" charset="0"/>
                                </a:rPr>
                                <m:t>𝑥𝑥</m:t>
                              </m:r>
                            </m:sub>
                          </m:sSub>
                          <m:sSubSup>
                            <m:sSubSupPr>
                              <m:ctrlPr>
                                <a:rPr lang="en-US" altLang="zh-CN" b="0" i="1" smtClean="0">
                                  <a:solidFill>
                                    <a:srgbClr val="00B0F0"/>
                                  </a:solidFill>
                                  <a:latin typeface="Cambria Math" panose="02040503050406030204" pitchFamily="18" charset="0"/>
                                </a:rPr>
                              </m:ctrlPr>
                            </m:sSubSupPr>
                            <m:e>
                              <m:d>
                                <m:dPr>
                                  <m:begChr m:val=""/>
                                  <m:endChr m:val="|"/>
                                  <m:ctrlPr>
                                    <a:rPr lang="en-US" altLang="zh-CN" b="0" i="1" smtClean="0">
                                      <a:solidFill>
                                        <a:srgbClr val="00B0F0"/>
                                      </a:solidFill>
                                      <a:latin typeface="Cambria Math" panose="02040503050406030204" pitchFamily="18" charset="0"/>
                                    </a:rPr>
                                  </m:ctrlPr>
                                </m:dPr>
                                <m:e>
                                  <m:r>
                                    <a:rPr lang="en-US" altLang="zh-CN" b="0" i="1" smtClean="0">
                                      <a:solidFill>
                                        <a:srgbClr val="00B0F0"/>
                                      </a:solidFill>
                                      <a:latin typeface="Cambria Math" panose="02040503050406030204" pitchFamily="18" charset="0"/>
                                    </a:rPr>
                                    <m:t>​</m:t>
                                  </m:r>
                                </m:e>
                              </m:d>
                            </m:e>
                            <m:sub>
                              <m:r>
                                <a:rPr lang="en-US" altLang="zh-CN" b="0" i="1" smtClean="0">
                                  <a:solidFill>
                                    <a:srgbClr val="00B0F0"/>
                                  </a:solidFill>
                                  <a:latin typeface="Cambria Math" panose="02040503050406030204" pitchFamily="18" charset="0"/>
                                </a:rPr>
                                <m:t>𝑗</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𝑘</m:t>
                              </m:r>
                            </m:sub>
                            <m:sup>
                              <m:r>
                                <a:rPr lang="en-US" altLang="zh-CN" b="0" i="1" smtClean="0">
                                  <a:solidFill>
                                    <a:srgbClr val="00B0F0"/>
                                  </a:solidFill>
                                  <a:latin typeface="Cambria Math" panose="02040503050406030204" pitchFamily="18" charset="0"/>
                                </a:rPr>
                                <m:t>𝑛</m:t>
                              </m:r>
                            </m:sup>
                          </m:sSubSup>
                          <m:r>
                            <a:rPr lang="en-US" altLang="zh-CN" b="0" i="1" smtClean="0">
                              <a:solidFill>
                                <a:srgbClr val="00B0F0"/>
                              </a:solidFill>
                              <a:latin typeface="Cambria Math" panose="02040503050406030204" pitchFamily="18" charset="0"/>
                            </a:rPr>
                            <m:t> </m:t>
                          </m:r>
                        </m:e>
                      </m:d>
                      <m:r>
                        <a:rPr lang="en-US" altLang="zh-CN" b="0" i="1" smtClean="0">
                          <a:solidFill>
                            <a:srgbClr val="00B0F0"/>
                          </a:solidFill>
                          <a:latin typeface="Cambria Math" panose="02040503050406030204" pitchFamily="18" charset="0"/>
                        </a:rPr>
                        <m:t>+</m:t>
                      </m:r>
                      <m:f>
                        <m:fPr>
                          <m:ctrlPr>
                            <a:rPr lang="en-US" altLang="zh-CN" i="1">
                              <a:solidFill>
                                <a:srgbClr val="00B0F0"/>
                              </a:solidFill>
                              <a:latin typeface="Cambria Math" panose="02040503050406030204" pitchFamily="18" charset="0"/>
                            </a:rPr>
                          </m:ctrlPr>
                        </m:fPr>
                        <m:num>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𝑥</m:t>
                              </m:r>
                            </m:e>
                            <m:sub>
                              <m:r>
                                <a:rPr lang="en-US" altLang="zh-CN" i="1">
                                  <a:solidFill>
                                    <a:srgbClr val="00B0F0"/>
                                  </a:solidFill>
                                  <a:latin typeface="Cambria Math" panose="02040503050406030204" pitchFamily="18" charset="0"/>
                                </a:rPr>
                                <m:t>𝑗</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𝑥</m:t>
                              </m:r>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+1</m:t>
                              </m:r>
                            </m:sub>
                          </m:sSub>
                        </m:num>
                        <m:den>
                          <m:r>
                            <a:rPr lang="en-US" altLang="zh-CN" i="1">
                              <a:solidFill>
                                <a:srgbClr val="00B0F0"/>
                              </a:solidFill>
                              <a:latin typeface="Cambria Math" panose="02040503050406030204" pitchFamily="18" charset="0"/>
                            </a:rPr>
                            <m:t>2</m:t>
                          </m:r>
                        </m:den>
                      </m:f>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b="0" i="1" smtClean="0">
                              <a:solidFill>
                                <a:srgbClr val="00B0F0"/>
                              </a:solidFill>
                              <a:latin typeface="Cambria Math" panose="02040503050406030204" pitchFamily="18" charset="0"/>
                            </a:rPr>
                          </m:ctrlPr>
                        </m:dPr>
                        <m:e>
                          <m:sSub>
                            <m:sSubPr>
                              <m:ctrlPr>
                                <a:rPr lang="en-US" altLang="zh-CN" b="0" i="1" smtClean="0">
                                  <a:solidFill>
                                    <a:srgbClr val="00B0F0"/>
                                  </a:solidFill>
                                  <a:latin typeface="Cambria Math" panose="02040503050406030204" pitchFamily="18" charset="0"/>
                                </a:rPr>
                              </m:ctrlPr>
                            </m:sSubPr>
                            <m:e>
                              <m:r>
                                <a:rPr lang="zh-CN" altLang="en-US" b="0" i="1" smtClean="0">
                                  <a:solidFill>
                                    <a:srgbClr val="00B0F0"/>
                                  </a:solidFill>
                                  <a:latin typeface="Cambria Math" panose="02040503050406030204" pitchFamily="18" charset="0"/>
                                </a:rPr>
                                <m:t>𝜏</m:t>
                              </m:r>
                            </m:e>
                            <m:sub>
                              <m:r>
                                <a:rPr lang="en-US" altLang="zh-CN" b="0" i="1" smtClean="0">
                                  <a:solidFill>
                                    <a:srgbClr val="00B0F0"/>
                                  </a:solidFill>
                                  <a:latin typeface="Cambria Math" panose="02040503050406030204" pitchFamily="18" charset="0"/>
                                </a:rPr>
                                <m:t>𝑦𝑥</m:t>
                              </m:r>
                            </m:sub>
                          </m:sSub>
                          <m:sSubSup>
                            <m:sSubSupPr>
                              <m:ctrlPr>
                                <a:rPr lang="en-US" altLang="zh-CN" b="0" i="1" smtClean="0">
                                  <a:solidFill>
                                    <a:srgbClr val="00B0F0"/>
                                  </a:solidFill>
                                  <a:latin typeface="Cambria Math" panose="02040503050406030204" pitchFamily="18" charset="0"/>
                                </a:rPr>
                              </m:ctrlPr>
                            </m:sSubSupPr>
                            <m:e>
                              <m:d>
                                <m:dPr>
                                  <m:begChr m:val=""/>
                                  <m:endChr m:val="|"/>
                                  <m:ctrlPr>
                                    <a:rPr lang="en-US" altLang="zh-CN" b="0" i="1" smtClean="0">
                                      <a:solidFill>
                                        <a:srgbClr val="00B0F0"/>
                                      </a:solidFill>
                                      <a:latin typeface="Cambria Math" panose="02040503050406030204" pitchFamily="18" charset="0"/>
                                    </a:rPr>
                                  </m:ctrlPr>
                                </m:dPr>
                                <m:e>
                                  <m:r>
                                    <a:rPr lang="en-US" altLang="zh-CN" b="0" i="1" smtClean="0">
                                      <a:solidFill>
                                        <a:srgbClr val="00B0F0"/>
                                      </a:solidFill>
                                      <a:latin typeface="Cambria Math" panose="02040503050406030204" pitchFamily="18" charset="0"/>
                                    </a:rPr>
                                    <m:t>​</m:t>
                                  </m:r>
                                </m:e>
                              </m:d>
                            </m:e>
                            <m:sub>
                              <m:r>
                                <a:rPr lang="en-US" altLang="zh-CN" b="0" i="1" smtClean="0">
                                  <a:solidFill>
                                    <a:srgbClr val="00B0F0"/>
                                  </a:solidFill>
                                  <a:latin typeface="Cambria Math" panose="02040503050406030204" pitchFamily="18" charset="0"/>
                                </a:rPr>
                                <m:t>𝑗</m:t>
                              </m:r>
                              <m:r>
                                <a:rPr lang="en-US" altLang="zh-CN" b="0" i="1" smtClean="0">
                                  <a:solidFill>
                                    <a:srgbClr val="00B0F0"/>
                                  </a:solidFill>
                                  <a:latin typeface="Cambria Math" panose="02040503050406030204" pitchFamily="18" charset="0"/>
                                </a:rPr>
                                <m:t>+0.5,</m:t>
                              </m:r>
                              <m:r>
                                <a:rPr lang="en-US" altLang="zh-CN" b="0" i="1" smtClean="0">
                                  <a:solidFill>
                                    <a:srgbClr val="00B0F0"/>
                                  </a:solidFill>
                                  <a:latin typeface="Cambria Math" panose="02040503050406030204" pitchFamily="18" charset="0"/>
                                </a:rPr>
                                <m:t>𝑘</m:t>
                              </m:r>
                              <m:r>
                                <a:rPr lang="en-US" altLang="zh-CN" b="0" i="1" smtClean="0">
                                  <a:solidFill>
                                    <a:srgbClr val="00B0F0"/>
                                  </a:solidFill>
                                  <a:latin typeface="Cambria Math" panose="02040503050406030204" pitchFamily="18" charset="0"/>
                                </a:rPr>
                                <m:t>+0.5</m:t>
                              </m:r>
                            </m:sub>
                            <m:sup>
                              <m:r>
                                <a:rPr lang="en-US" altLang="zh-CN" b="0" i="1" smtClean="0">
                                  <a:solidFill>
                                    <a:srgbClr val="00B0F0"/>
                                  </a:solidFill>
                                  <a:latin typeface="Cambria Math" panose="02040503050406030204" pitchFamily="18" charset="0"/>
                                </a:rPr>
                                <m:t>𝑛</m:t>
                              </m:r>
                            </m:sup>
                          </m:sSubSup>
                          <m:r>
                            <a:rPr lang="en-US" altLang="zh-CN" b="0" i="1" smtClean="0">
                              <a:solidFill>
                                <a:srgbClr val="00B0F0"/>
                              </a:solidFill>
                              <a:latin typeface="Cambria Math" panose="02040503050406030204" pitchFamily="18" charset="0"/>
                            </a:rPr>
                            <m:t>−</m:t>
                          </m:r>
                          <m:sSub>
                            <m:sSubPr>
                              <m:ctrlPr>
                                <a:rPr lang="en-US" altLang="zh-CN" b="0" i="1" smtClean="0">
                                  <a:solidFill>
                                    <a:srgbClr val="00B0F0"/>
                                  </a:solidFill>
                                  <a:latin typeface="Cambria Math" panose="02040503050406030204" pitchFamily="18" charset="0"/>
                                </a:rPr>
                              </m:ctrlPr>
                            </m:sSubPr>
                            <m:e>
                              <m:r>
                                <a:rPr lang="zh-CN" altLang="en-US" b="0" i="1" smtClean="0">
                                  <a:solidFill>
                                    <a:srgbClr val="00B0F0"/>
                                  </a:solidFill>
                                  <a:latin typeface="Cambria Math" panose="02040503050406030204" pitchFamily="18" charset="0"/>
                                </a:rPr>
                                <m:t>𝜏</m:t>
                              </m:r>
                            </m:e>
                            <m:sub>
                              <m:r>
                                <a:rPr lang="en-US" altLang="zh-CN" b="0" i="1" smtClean="0">
                                  <a:solidFill>
                                    <a:srgbClr val="00B0F0"/>
                                  </a:solidFill>
                                  <a:latin typeface="Cambria Math" panose="02040503050406030204" pitchFamily="18" charset="0"/>
                                </a:rPr>
                                <m:t>𝑦𝑥</m:t>
                              </m:r>
                            </m:sub>
                          </m:sSub>
                          <m:sSubSup>
                            <m:sSubSupPr>
                              <m:ctrlPr>
                                <a:rPr lang="en-US" altLang="zh-CN" b="0" i="1" smtClean="0">
                                  <a:solidFill>
                                    <a:srgbClr val="00B0F0"/>
                                  </a:solidFill>
                                  <a:latin typeface="Cambria Math" panose="02040503050406030204" pitchFamily="18" charset="0"/>
                                </a:rPr>
                              </m:ctrlPr>
                            </m:sSubSupPr>
                            <m:e>
                              <m:d>
                                <m:dPr>
                                  <m:begChr m:val=""/>
                                  <m:endChr m:val="|"/>
                                  <m:ctrlPr>
                                    <a:rPr lang="en-US" altLang="zh-CN" b="0" i="1" smtClean="0">
                                      <a:solidFill>
                                        <a:srgbClr val="00B0F0"/>
                                      </a:solidFill>
                                      <a:latin typeface="Cambria Math" panose="02040503050406030204" pitchFamily="18" charset="0"/>
                                    </a:rPr>
                                  </m:ctrlPr>
                                </m:dPr>
                                <m:e>
                                  <m:r>
                                    <a:rPr lang="en-US" altLang="zh-CN" b="0" i="1" smtClean="0">
                                      <a:solidFill>
                                        <a:srgbClr val="00B0F0"/>
                                      </a:solidFill>
                                      <a:latin typeface="Cambria Math" panose="02040503050406030204" pitchFamily="18" charset="0"/>
                                    </a:rPr>
                                    <m:t>​</m:t>
                                  </m:r>
                                </m:e>
                              </m:d>
                            </m:e>
                            <m:sub>
                              <m:r>
                                <a:rPr lang="en-US" altLang="zh-CN" b="0" i="1" smtClean="0">
                                  <a:solidFill>
                                    <a:srgbClr val="00B0F0"/>
                                  </a:solidFill>
                                  <a:latin typeface="Cambria Math" panose="02040503050406030204" pitchFamily="18" charset="0"/>
                                </a:rPr>
                                <m:t>𝑗</m:t>
                              </m:r>
                              <m:r>
                                <a:rPr lang="en-US" altLang="zh-CN" b="0" i="1" smtClean="0">
                                  <a:solidFill>
                                    <a:srgbClr val="00B0F0"/>
                                  </a:solidFill>
                                  <a:latin typeface="Cambria Math" panose="02040503050406030204" pitchFamily="18" charset="0"/>
                                </a:rPr>
                                <m:t>+0.5,</m:t>
                              </m:r>
                              <m:r>
                                <a:rPr lang="en-US" altLang="zh-CN" b="0" i="1" smtClean="0">
                                  <a:solidFill>
                                    <a:srgbClr val="00B0F0"/>
                                  </a:solidFill>
                                  <a:latin typeface="Cambria Math" panose="02040503050406030204" pitchFamily="18" charset="0"/>
                                </a:rPr>
                                <m:t>𝑘</m:t>
                              </m:r>
                              <m:r>
                                <a:rPr lang="en-US" altLang="zh-CN" b="0" i="1" smtClean="0">
                                  <a:solidFill>
                                    <a:srgbClr val="00B0F0"/>
                                  </a:solidFill>
                                  <a:latin typeface="Cambria Math" panose="02040503050406030204" pitchFamily="18" charset="0"/>
                                </a:rPr>
                                <m:t>−0.5</m:t>
                              </m:r>
                            </m:sub>
                            <m:sup>
                              <m:r>
                                <a:rPr lang="en-US" altLang="zh-CN" b="0" i="1" smtClean="0">
                                  <a:solidFill>
                                    <a:srgbClr val="00B0F0"/>
                                  </a:solidFill>
                                  <a:latin typeface="Cambria Math" panose="02040503050406030204" pitchFamily="18" charset="0"/>
                                </a:rPr>
                                <m:t>𝑛</m:t>
                              </m:r>
                            </m:sup>
                          </m:sSubSup>
                        </m:e>
                      </m:d>
                      <m:r>
                        <a:rPr lang="en-US" altLang="zh-CN" b="0"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sub>
                      </m:sSub>
                      <m:r>
                        <a:rPr lang="en-US" altLang="zh-CN" i="1">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+1,</m:t>
                              </m:r>
                              <m:r>
                                <a:rPr lang="en-US" altLang="zh-CN" b="0" i="1" smtClean="0">
                                  <a:solidFill>
                                    <a:srgbClr val="7030A0"/>
                                  </a:solidFill>
                                  <a:latin typeface="Cambria Math" panose="02040503050406030204" pitchFamily="18" charset="0"/>
                                </a:rPr>
                                <m:t>𝑘</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𝑘</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e>
                      </m:d>
                      <m:r>
                        <a:rPr lang="en-US" altLang="zh-CN" b="0" i="1" smtClean="0">
                          <a:solidFill>
                            <a:schemeClr val="tx1"/>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r>
                                <a:rPr lang="en-US" altLang="zh-CN" i="1">
                                  <a:solidFill>
                                    <a:schemeClr val="tx1"/>
                                  </a:solidFill>
                                  <a:latin typeface="Cambria Math" panose="02040503050406030204" pitchFamily="18" charset="0"/>
                                </a:rPr>
                                <m:t>+1</m:t>
                              </m:r>
                            </m:sub>
                          </m:sSub>
                        </m:num>
                        <m:den>
                          <m:r>
                            <a:rPr lang="en-US" altLang="zh-CN" i="1">
                              <a:solidFill>
                                <a:schemeClr val="tx1"/>
                              </a:solidFill>
                              <a:latin typeface="Cambria Math" panose="02040503050406030204" pitchFamily="18" charset="0"/>
                            </a:rPr>
                            <m:t>2</m:t>
                          </m:r>
                        </m:den>
                      </m:f>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
                        <m:dPr>
                          <m:ctrlPr>
                            <a:rPr lang="en-US" altLang="zh-CN" b="0" i="1" smtClean="0">
                              <a:solidFill>
                                <a:schemeClr val="tx1"/>
                              </a:solidFill>
                              <a:latin typeface="Cambria Math" panose="02040503050406030204" pitchFamily="18" charset="0"/>
                            </a:rPr>
                          </m:ctrlPr>
                        </m:dPr>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𝐿</m:t>
                                  </m:r>
                                </m:sub>
                                <m:sup>
                                  <m:r>
                                    <a:rPr lang="en-US" altLang="zh-CN" b="0" i="1" smtClean="0">
                                      <a:solidFill>
                                        <a:schemeClr val="tx1"/>
                                      </a:solidFill>
                                      <a:latin typeface="Cambria Math" panose="02040503050406030204" pitchFamily="18" charset="0"/>
                                    </a:rPr>
                                    <m:t>2</m:t>
                                  </m:r>
                                </m:sup>
                              </m:sSubSup>
                            </m:num>
                            <m:den>
                              <m:r>
                                <a:rPr lang="en-US" altLang="zh-CN" b="0" i="1" smtClean="0">
                                  <a:solidFill>
                                    <a:schemeClr val="tx1"/>
                                  </a:solidFill>
                                  <a:latin typeface="Cambria Math" panose="02040503050406030204" pitchFamily="18" charset="0"/>
                                </a:rPr>
                                <m:t>𝐾</m:t>
                              </m:r>
                            </m:den>
                          </m:f>
                          <m:r>
                            <a:rPr lang="en-US" altLang="zh-CN" b="0" i="1" smtClean="0">
                              <a:solidFill>
                                <a:schemeClr val="tx1"/>
                              </a:solidFill>
                              <a:latin typeface="Cambria Math" panose="02040503050406030204" pitchFamily="18" charset="0"/>
                            </a:rPr>
                            <m:t>𝑣𝑥</m:t>
                          </m:r>
                        </m:e>
                      </m:d>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+0.5,</m:t>
                          </m:r>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d>
                        <m:dPr>
                          <m:ctrlPr>
                            <a:rPr lang="en-US" altLang="zh-CN" b="0" i="1" smtClean="0">
                              <a:solidFill>
                                <a:srgbClr val="C00000"/>
                              </a:solidFill>
                              <a:latin typeface="Cambria Math" panose="02040503050406030204" pitchFamily="18" charset="0"/>
                            </a:rPr>
                          </m:ctrlPr>
                        </m:dPr>
                        <m:e>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+1,</m:t>
                              </m:r>
                              <m:r>
                                <a:rPr lang="en-US" altLang="zh-CN" b="0" i="1" smtClean="0">
                                  <a:solidFill>
                                    <a:srgbClr val="C00000"/>
                                  </a:solidFill>
                                  <a:latin typeface="Cambria Math" panose="02040503050406030204" pitchFamily="18" charset="0"/>
                                </a:rPr>
                                <m:t>𝑘</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e>
                      </m:d>
                    </m:oMath>
                  </m:oMathPara>
                </a14:m>
                <a:endParaRPr lang="en-US" dirty="0" smtClean="0">
                  <a:solidFill>
                    <a:schemeClr val="tx1"/>
                  </a:solidFill>
                </a:endParaRPr>
              </a:p>
              <a:p>
                <a:endParaRPr lang="en-US" dirty="0"/>
              </a:p>
              <a:p>
                <a:r>
                  <a:rPr lang="zh-CN" altLang="en-US" dirty="0" smtClean="0">
                    <a:solidFill>
                      <a:srgbClr val="FF0000"/>
                    </a:solidFill>
                  </a:rPr>
                  <a:t>虽然</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0</m:t>
                        </m:r>
                      </m:sub>
                    </m:sSub>
                    <m:sSub>
                      <m:sSubPr>
                        <m:ctrlPr>
                          <a:rPr lang="en-US" altLang="zh-CN" b="0" i="1" smtClean="0">
                            <a:solidFill>
                              <a:srgbClr val="FF0000"/>
                            </a:solidFill>
                            <a:latin typeface="Cambria Math" panose="02040503050406030204" pitchFamily="18" charset="0"/>
                          </a:rPr>
                        </m:ctrlPr>
                      </m:sSubPr>
                      <m:e>
                        <m:d>
                          <m:dPr>
                            <m:begChr m:val=""/>
                            <m:endChr m:val="|"/>
                            <m:ctrlPr>
                              <a:rPr lang="en-US" altLang="zh-CN"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+1,</m:t>
                        </m:r>
                        <m:r>
                          <a:rPr lang="en-US" altLang="zh-CN" b="0" i="1" smtClean="0">
                            <a:solidFill>
                              <a:srgbClr val="FF0000"/>
                            </a:solidFill>
                            <a:latin typeface="Cambria Math" panose="02040503050406030204" pitchFamily="18" charset="0"/>
                          </a:rPr>
                          <m:t>𝑘</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𝑃</m:t>
                        </m:r>
                      </m:e>
                      <m:sub>
                        <m:r>
                          <a:rPr lang="en-US" altLang="zh-CN" b="0" i="1" smtClean="0">
                            <a:solidFill>
                              <a:srgbClr val="FF0000"/>
                            </a:solidFill>
                            <a:latin typeface="Cambria Math" panose="02040503050406030204" pitchFamily="18" charset="0"/>
                          </a:rPr>
                          <m:t>0</m:t>
                        </m:r>
                      </m:sub>
                    </m:sSub>
                    <m:sSub>
                      <m:sSubPr>
                        <m:ctrlPr>
                          <a:rPr lang="en-US" altLang="zh-CN" b="0" i="1" smtClean="0">
                            <a:solidFill>
                              <a:srgbClr val="FF0000"/>
                            </a:solidFill>
                            <a:latin typeface="Cambria Math" panose="02040503050406030204" pitchFamily="18" charset="0"/>
                          </a:rPr>
                        </m:ctrlPr>
                      </m:sSubPr>
                      <m:e>
                        <m:d>
                          <m:dPr>
                            <m:begChr m:val=""/>
                            <m:endChr m:val="|"/>
                            <m:ctrlPr>
                              <a:rPr lang="en-US" altLang="zh-CN"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sub>
                    </m:sSub>
                  </m:oMath>
                </a14:m>
                <a:r>
                  <a:rPr lang="zh-CN" altLang="en-US" dirty="0" smtClean="0">
                    <a:solidFill>
                      <a:srgbClr val="FF0000"/>
                    </a:solidFill>
                  </a:rPr>
                  <a:t>，可以将静压提公因式，但为了与动压表达式保持一致性，我们将静压保留成上述形式。</a:t>
                </a:r>
                <a:endParaRPr lang="en-US" dirty="0" smtClean="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84202" y="3029189"/>
                <a:ext cx="12483766" cy="4654544"/>
              </a:xfrm>
              <a:prstGeom prst="rect">
                <a:avLst/>
              </a:prstGeom>
              <a:blipFill>
                <a:blip r:embed="rId3"/>
                <a:stretch>
                  <a:fillRect l="-391" b="-134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86466" y="1310833"/>
                <a:ext cx="12399765" cy="17183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𝑦</m:t>
                      </m:r>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𝑧</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𝑥</m:t>
                          </m:r>
                        </m:sub>
                        <m:sup>
                          <m:r>
                            <a:rPr lang="en-US" altLang="zh-CN" b="0" i="1" smtClean="0">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𝑥</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𝑥</m:t>
                          </m:r>
                        </m:sub>
                        <m:sup>
                          <m:r>
                            <a:rPr lang="en-US" altLang="zh-CN" b="0" i="1" smtClean="0">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𝑦</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𝑧</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𝑥</m:t>
                          </m:r>
                        </m:sub>
                        <m:sup>
                          <m:r>
                            <a:rPr lang="en-US" altLang="zh-CN" b="0" i="1" smtClean="0">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𝑥</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𝑥</m:t>
                          </m:r>
                        </m:sub>
                        <m:sup>
                          <m:r>
                            <a:rPr lang="en-US" altLang="zh-CN" b="0" i="1" smtClean="0">
                              <a:solidFill>
                                <a:srgbClr val="7030A0"/>
                              </a:solidFill>
                              <a:latin typeface="Cambria Math" panose="02040503050406030204" pitchFamily="18" charset="0"/>
                            </a:rPr>
                            <m:t>𝑡</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sup>
                      </m:sSubSup>
                      <m:r>
                        <a:rPr lang="en-US" altLang="zh-CN" b="0" i="1" smtClean="0">
                          <a:solidFill>
                            <a:srgbClr val="7030A0"/>
                          </a:solidFill>
                          <a:latin typeface="Cambria Math" panose="02040503050406030204" pitchFamily="18" charset="0"/>
                        </a:rPr>
                        <m:t>)</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𝑥</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𝑥</m:t>
                          </m:r>
                        </m:sub>
                        <m:sup>
                          <m:r>
                            <a:rPr lang="en-US" altLang="zh-CN" b="0" i="1" smtClean="0">
                              <a:solidFill>
                                <a:srgbClr val="C00000"/>
                              </a:solidFill>
                              <a:latin typeface="Cambria Math" panose="02040503050406030204" pitchFamily="18" charset="0"/>
                            </a:rPr>
                            <m:t>𝑡</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sup>
                      </m:sSubSup>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𝑦</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𝑧</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𝑥</m:t>
                          </m:r>
                        </m:sub>
                        <m:sup>
                          <m:r>
                            <a:rPr lang="en-US" altLang="zh-CN" b="0" i="1" smtClean="0">
                              <a:solidFill>
                                <a:srgbClr val="C00000"/>
                              </a:solidFill>
                              <a:latin typeface="Cambria Math" panose="02040503050406030204" pitchFamily="18" charset="0"/>
                            </a:rPr>
                            <m:t>𝑡</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sup>
                      </m:sSubSup>
                    </m:oMath>
                  </m:oMathPara>
                </a14:m>
                <a:endParaRPr lang="en-US" altLang="zh-CN" b="0" dirty="0" smtClean="0">
                  <a:solidFill>
                    <a:srgbClr val="7030A0"/>
                  </a:solidFill>
                </a:endParaRPr>
              </a:p>
              <a:p>
                <a:r>
                  <a:rPr lang="zh-CN" altLang="en-US" dirty="0"/>
                  <a:t>上</a:t>
                </a:r>
                <a:r>
                  <a:rPr lang="zh-CN" altLang="en-US" dirty="0" smtClean="0"/>
                  <a:t>式中初始静压力</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bSup>
                  </m:oMath>
                </a14:m>
                <a:r>
                  <a:rPr lang="zh-CN" altLang="en-US" dirty="0" smtClean="0"/>
                  <a:t>表达成新时刻的压力值只是为了表达上的统一，它实际代表了初始静压力，并且初始时刻相同深度的静压力相等，即：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oMath>
                </a14:m>
                <a:endParaRPr lang="en-US" altLang="zh-CN" dirty="0" smtClean="0"/>
              </a:p>
              <a:p>
                <a:endParaRPr lang="en-US" altLang="zh-CN" dirty="0" smtClean="0"/>
              </a:p>
              <a:p>
                <a:r>
                  <a:rPr lang="zh-CN" altLang="en-US" dirty="0" smtClean="0"/>
                  <a:t>则</a:t>
                </a:r>
                <a:r>
                  <a:rPr lang="zh-CN" altLang="en-US" dirty="0"/>
                  <a:t>以</a:t>
                </a:r>
                <a:r>
                  <a:rPr lang="en-US" altLang="zh-CN" dirty="0"/>
                  <a:t>(j+0.5,k)</a:t>
                </a:r>
                <a:r>
                  <a:rPr lang="zh-CN" altLang="en-US" dirty="0"/>
                  <a:t>为中</a:t>
                </a:r>
                <a:r>
                  <a:rPr lang="zh-CN" altLang="en-US" dirty="0" smtClean="0"/>
                  <a:t>心的</a:t>
                </a:r>
                <a:r>
                  <a:rPr lang="en-US" altLang="zh-CN" dirty="0" smtClean="0"/>
                  <a:t>X</a:t>
                </a:r>
                <a:r>
                  <a:rPr lang="zh-CN" altLang="en-US" dirty="0" smtClean="0"/>
                  <a:t>方向动量守恒方程为：</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6466" y="1310833"/>
                <a:ext cx="12399765" cy="1718356"/>
              </a:xfrm>
              <a:prstGeom prst="rect">
                <a:avLst/>
              </a:prstGeom>
              <a:blipFill>
                <a:blip r:embed="rId4"/>
                <a:stretch>
                  <a:fillRect l="-393" b="-7092"/>
                </a:stretch>
              </a:blipFill>
            </p:spPr>
            <p:txBody>
              <a:bodyPr/>
              <a:lstStyle/>
              <a:p>
                <a:r>
                  <a:rPr lang="en-US">
                    <a:noFill/>
                  </a:rPr>
                  <a:t> </a:t>
                </a:r>
              </a:p>
            </p:txBody>
          </p:sp>
        </mc:Fallback>
      </mc:AlternateContent>
      <p:sp>
        <p:nvSpPr>
          <p:cNvPr id="5" name="TextBox 4"/>
          <p:cNvSpPr txBox="1"/>
          <p:nvPr/>
        </p:nvSpPr>
        <p:spPr>
          <a:xfrm>
            <a:off x="384202" y="980420"/>
            <a:ext cx="4180114" cy="400110"/>
          </a:xfrm>
          <a:prstGeom prst="rect">
            <a:avLst/>
          </a:prstGeom>
          <a:noFill/>
        </p:spPr>
        <p:txBody>
          <a:bodyPr wrap="square" rtlCol="0">
            <a:spAutoFit/>
          </a:bodyPr>
          <a:lstStyle/>
          <a:p>
            <a:r>
              <a:rPr lang="zh-CN" altLang="en-US" sz="2000" b="1" dirty="0" smtClean="0"/>
              <a:t>细说压力：</a:t>
            </a:r>
            <a:r>
              <a:rPr lang="en-US" altLang="zh-CN" sz="2000" b="1" dirty="0" smtClean="0"/>
              <a:t>X</a:t>
            </a:r>
            <a:r>
              <a:rPr lang="zh-CN" altLang="en-US" sz="2000" b="1" dirty="0" smtClean="0"/>
              <a:t>方向</a:t>
            </a:r>
            <a:endParaRPr lang="en-US" sz="2000" b="1" dirty="0"/>
          </a:p>
        </p:txBody>
      </p:sp>
    </p:spTree>
    <p:extLst>
      <p:ext uri="{BB962C8B-B14F-4D97-AF65-F5344CB8AC3E}">
        <p14:creationId xmlns:p14="http://schemas.microsoft.com/office/powerpoint/2010/main" val="1302334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-X</a:t>
                </a:r>
                <a:r>
                  <a:rPr lang="en-US" altLang="zh-CN" sz="2800" dirty="0" smtClean="0"/>
                  <a:t>)</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0" y="899652"/>
                <a:ext cx="12855387" cy="34420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𝑣𝑥</m:t>
                      </m:r>
                      <m:r>
                        <a:rPr lang="en-US" i="1">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latin typeface="Cambria Math" panose="02040503050406030204" pitchFamily="18" charset="0"/>
                        </a:rPr>
                        <m:t>+</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𝑡</m:t>
                      </m:r>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𝜇</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Sub>
                            </m:num>
                            <m:den>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𝐾</m:t>
                              </m:r>
                            </m:den>
                          </m:f>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r>
                            <a:rPr lang="en-US" b="0" i="1" smtClean="0">
                              <a:solidFill>
                                <a:schemeClr val="tx1"/>
                              </a:solidFill>
                              <a:latin typeface="Cambria Math" panose="02040503050406030204" pitchFamily="18" charset="0"/>
                            </a:rPr>
                            <m:t>𝑣𝑥</m:t>
                          </m:r>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+0.5,</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r>
                        <a:rPr lang="en-US" b="0" i="1" smtClean="0">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2∆</m:t>
                      </m:r>
                      <m:r>
                        <a:rPr lang="en-US" b="0" i="1" smtClean="0">
                          <a:solidFill>
                            <a:srgbClr val="00B050"/>
                          </a:solidFill>
                          <a:latin typeface="Cambria Math" panose="02040503050406030204" pitchFamily="18" charset="0"/>
                        </a:rPr>
                        <m:t>𝑡</m:t>
                      </m:r>
                      <m:f>
                        <m:fPr>
                          <m:ctrlPr>
                            <a:rPr lang="en-US" b="0" i="1" smtClean="0">
                              <a:solidFill>
                                <a:srgbClr val="00B050"/>
                              </a:solidFill>
                              <a:latin typeface="Cambria Math" panose="02040503050406030204" pitchFamily="18" charset="0"/>
                            </a:rPr>
                          </m:ctrlPr>
                        </m:fPr>
                        <m:num>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𝑣𝑥</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+1,</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𝑣𝑥</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sup>
                          </m:sSubSup>
                        </m:num>
                        <m:den>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𝑥</m:t>
                              </m:r>
                            </m:e>
                            <m:sub>
                              <m:r>
                                <a:rPr lang="en-US" altLang="zh-CN" i="1">
                                  <a:solidFill>
                                    <a:srgbClr val="00B050"/>
                                  </a:solidFill>
                                  <a:latin typeface="Cambria Math" panose="02040503050406030204" pitchFamily="18" charset="0"/>
                                </a:rPr>
                                <m:t>𝑗</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𝑥</m:t>
                              </m:r>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2∆</m:t>
                      </m:r>
                      <m:r>
                        <a:rPr lang="en-US" altLang="zh-CN" b="0" i="1" smtClean="0">
                          <a:solidFill>
                            <a:schemeClr val="accent2"/>
                          </a:solidFill>
                          <a:latin typeface="Cambria Math" panose="02040503050406030204" pitchFamily="18" charset="0"/>
                        </a:rPr>
                        <m:t>𝑡</m:t>
                      </m:r>
                      <m:f>
                        <m:fPr>
                          <m:ctrlPr>
                            <a:rPr lang="en-US" altLang="zh-CN" b="0" i="1" smtClean="0">
                              <a:solidFill>
                                <a:schemeClr val="accent2"/>
                              </a:solidFill>
                              <a:latin typeface="Cambria Math" panose="02040503050406030204" pitchFamily="18" charset="0"/>
                            </a:rPr>
                          </m:ctrlPr>
                        </m:fPr>
                        <m:num>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+1,</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𝑣𝑠𝑥</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num>
                        <m:den>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𝑗</m:t>
                              </m:r>
                            </m:sub>
                          </m:sSub>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+1</m:t>
                              </m:r>
                            </m:sub>
                          </m:sSub>
                        </m:den>
                      </m:f>
                      <m:r>
                        <a:rPr lang="en-US" altLang="zh-CN" b="0" i="1" smtClean="0">
                          <a:latin typeface="Cambria Math" panose="02040503050406030204" pitchFamily="18" charset="0"/>
                        </a:rPr>
                        <m:t>+</m:t>
                      </m:r>
                      <m:r>
                        <a:rPr lang="en-US" b="0" i="1" smtClean="0">
                          <a:solidFill>
                            <a:srgbClr val="00B0F0"/>
                          </a:solidFill>
                          <a:latin typeface="Cambria Math" panose="02040503050406030204" pitchFamily="18" charset="0"/>
                        </a:rPr>
                        <m:t>2∆</m:t>
                      </m:r>
                      <m:r>
                        <a:rPr lang="en-US" b="0" i="1" smtClean="0">
                          <a:solidFill>
                            <a:srgbClr val="00B0F0"/>
                          </a:solidFill>
                          <a:latin typeface="Cambria Math" panose="02040503050406030204" pitchFamily="18" charset="0"/>
                        </a:rPr>
                        <m:t>𝑡</m:t>
                      </m:r>
                      <m:f>
                        <m:fPr>
                          <m:ctrlPr>
                            <a:rPr lang="en-US" b="0" i="1" smtClean="0">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𝑥𝑥</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+1,</m:t>
                              </m:r>
                              <m:r>
                                <a:rPr lang="en-US" altLang="zh-CN" i="1">
                                  <a:solidFill>
                                    <a:srgbClr val="00B0F0"/>
                                  </a:solidFill>
                                  <a:latin typeface="Cambria Math" panose="02040503050406030204" pitchFamily="18" charset="0"/>
                                </a:rPr>
                                <m:t>𝑘</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𝑥𝑥</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sub>
                            <m:sup>
                              <m:r>
                                <a:rPr lang="en-US" altLang="zh-CN" i="1">
                                  <a:solidFill>
                                    <a:srgbClr val="00B0F0"/>
                                  </a:solidFill>
                                  <a:latin typeface="Cambria Math" panose="02040503050406030204" pitchFamily="18" charset="0"/>
                                </a:rPr>
                                <m:t>𝑛</m:t>
                              </m:r>
                            </m:sup>
                          </m:sSubSup>
                        </m:num>
                        <m:den>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𝑥</m:t>
                              </m:r>
                            </m:e>
                            <m:sub>
                              <m:r>
                                <a:rPr lang="en-US" altLang="zh-CN" i="1">
                                  <a:solidFill>
                                    <a:srgbClr val="00B0F0"/>
                                  </a:solidFill>
                                  <a:latin typeface="Cambria Math" panose="02040503050406030204" pitchFamily="18" charset="0"/>
                                </a:rPr>
                                <m:t>𝑗</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𝑥</m:t>
                              </m:r>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+1</m:t>
                              </m:r>
                            </m:sub>
                          </m:sSub>
                        </m:den>
                      </m:f>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2∆</m:t>
                      </m:r>
                      <m:r>
                        <a:rPr lang="en-US" b="0" i="1" smtClean="0">
                          <a:solidFill>
                            <a:srgbClr val="7030A0"/>
                          </a:solidFill>
                          <a:latin typeface="Cambria Math" panose="02040503050406030204" pitchFamily="18" charset="0"/>
                        </a:rPr>
                        <m:t>𝑡</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num>
                        <m:den>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i="1">
                                  <a:solidFill>
                                    <a:srgbClr val="7030A0"/>
                                  </a:solidFill>
                                  <a:latin typeface="Cambria Math" panose="02040503050406030204" pitchFamily="18" charset="0"/>
                                </a:rPr>
                                <m:t>𝑗</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i="1">
                                  <a:solidFill>
                                    <a:srgbClr val="7030A0"/>
                                  </a:solidFill>
                                  <a:latin typeface="Cambria Math" panose="02040503050406030204" pitchFamily="18" charset="0"/>
                                </a:rPr>
                                <m:t>𝑗</m:t>
                              </m:r>
                              <m:r>
                                <a:rPr lang="en-US" altLang="zh-CN" i="1">
                                  <a:solidFill>
                                    <a:srgbClr val="7030A0"/>
                                  </a:solidFill>
                                  <a:latin typeface="Cambria Math" panose="02040503050406030204" pitchFamily="18" charset="0"/>
                                </a:rPr>
                                <m:t>+1</m:t>
                              </m:r>
                            </m:sub>
                          </m:sSub>
                        </m:den>
                      </m:f>
                      <m:r>
                        <a:rPr lang="en-US" b="0" i="1" smtClean="0">
                          <a:solidFill>
                            <a:schemeClr val="tx1"/>
                          </a:solidFill>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f>
                        <m:fPr>
                          <m:ctrlPr>
                            <a:rPr lang="en-US" b="0" i="1" smtClean="0">
                              <a:solidFill>
                                <a:srgbClr val="00B050"/>
                              </a:solidFill>
                              <a:latin typeface="Cambria Math" panose="02040503050406030204" pitchFamily="18" charset="0"/>
                            </a:rPr>
                          </m:ctrlPr>
                        </m:fPr>
                        <m:num>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𝑣𝑥</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+0.5,</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+0.5</m:t>
                              </m:r>
                            </m:sub>
                            <m:sup>
                              <m:r>
                                <a:rPr lang="en-US" altLang="zh-CN" i="1">
                                  <a:solidFill>
                                    <a:srgbClr val="00B050"/>
                                  </a:solidFill>
                                  <a:latin typeface="Cambria Math" panose="02040503050406030204" pitchFamily="18" charset="0"/>
                                </a:rPr>
                                <m:t>𝑛</m:t>
                              </m:r>
                            </m:sup>
                          </m:sSubSup>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𝑣𝑥</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+0.5,</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−0.5</m:t>
                              </m:r>
                            </m:sub>
                            <m:sup>
                              <m:r>
                                <a:rPr lang="en-US" altLang="zh-CN" i="1">
                                  <a:solidFill>
                                    <a:srgbClr val="00B050"/>
                                  </a:solidFill>
                                  <a:latin typeface="Cambria Math" panose="02040503050406030204" pitchFamily="18" charset="0"/>
                                </a:rPr>
                                <m:t>𝑛</m:t>
                              </m:r>
                            </m:sup>
                          </m:sSubSup>
                        </m:num>
                        <m:den>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𝑦</m:t>
                              </m:r>
                            </m:e>
                            <m:sub>
                              <m:r>
                                <a:rPr lang="en-US" i="1">
                                  <a:solidFill>
                                    <a:srgbClr val="00B050"/>
                                  </a:solidFill>
                                  <a:latin typeface="Cambria Math" panose="02040503050406030204" pitchFamily="18" charset="0"/>
                                </a:rPr>
                                <m:t>𝑘</m:t>
                              </m:r>
                            </m:sub>
                          </m:sSub>
                        </m:den>
                      </m:f>
                      <m:r>
                        <a:rPr lang="en-US" b="0" i="1" smtClean="0">
                          <a:solidFill>
                            <a:schemeClr val="tx1"/>
                          </a:solidFill>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f>
                        <m:fPr>
                          <m:ctrlPr>
                            <a:rPr lang="en-US" b="0" i="1" smtClean="0">
                              <a:solidFill>
                                <a:schemeClr val="accent2"/>
                              </a:solidFill>
                              <a:latin typeface="Cambria Math" panose="02040503050406030204" pitchFamily="18" charset="0"/>
                            </a:rPr>
                          </m:ctrlPr>
                        </m:fPr>
                        <m:num>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e>
                                  </m:d>
                                </m:e>
                                <m:sub>
                                  <m:r>
                                    <a:rPr lang="en-US" b="0" i="1" smtClean="0">
                                      <a:solidFill>
                                        <a:schemeClr val="accent2"/>
                                      </a:solidFill>
                                      <a:latin typeface="Cambria Math" panose="02040503050406030204" pitchFamily="18" charset="0"/>
                                    </a:rPr>
                                    <m:t>𝑖</m:t>
                                  </m:r>
                                </m:sub>
                              </m:sSub>
                            </m:e>
                          </m:nary>
                        </m:num>
                        <m:den>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𝑦</m:t>
                              </m:r>
                            </m:e>
                            <m:sub>
                              <m:r>
                                <a:rPr lang="en-US" b="0" i="1" smtClean="0">
                                  <a:solidFill>
                                    <a:schemeClr val="accent2"/>
                                  </a:solidFill>
                                  <a:latin typeface="Cambria Math" panose="02040503050406030204" pitchFamily="18" charset="0"/>
                                </a:rPr>
                                <m:t>𝑘</m:t>
                              </m:r>
                            </m:sub>
                          </m:sSub>
                        </m:den>
                      </m:f>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f>
                        <m:fPr>
                          <m:ctrlPr>
                            <a:rPr lang="en-US" b="0" i="1" smtClean="0">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𝑦𝑥</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𝑦𝑥</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num>
                        <m:den>
                          <m:r>
                            <a:rPr lang="en-US" i="1">
                              <a:solidFill>
                                <a:srgbClr val="00B0F0"/>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𝑦</m:t>
                              </m:r>
                            </m:e>
                            <m:sub>
                              <m:r>
                                <a:rPr lang="en-US" i="1">
                                  <a:solidFill>
                                    <a:srgbClr val="00B0F0"/>
                                  </a:solidFill>
                                  <a:latin typeface="Cambria Math" panose="02040503050406030204" pitchFamily="18" charset="0"/>
                                </a:rPr>
                                <m:t>𝑘</m:t>
                              </m:r>
                            </m:sub>
                          </m:sSub>
                        </m:den>
                      </m:f>
                      <m:r>
                        <a:rPr lang="en-US" b="0" i="1" smtClean="0">
                          <a:latin typeface="Cambria Math" panose="02040503050406030204" pitchFamily="18" charset="0"/>
                        </a:rPr>
                        <m:t>−</m:t>
                      </m:r>
                      <m:r>
                        <a:rPr lang="en-US" b="0"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𝑡</m:t>
                      </m:r>
                      <m:f>
                        <m:fPr>
                          <m:ctrlPr>
                            <a:rPr lang="en-US" b="0" i="1" smtClean="0">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b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m:t>
                                  </m:r>
                                </m:e>
                              </m:d>
                            </m:e>
                            <m:sub>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bSup>
                        </m:num>
                        <m:den>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𝑗</m:t>
                              </m:r>
                            </m:sub>
                          </m:sSub>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+1</m:t>
                              </m:r>
                            </m:sub>
                          </m:sSub>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0" y="899652"/>
                <a:ext cx="12855387" cy="34420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85800" y="4431890"/>
                <a:ext cx="10876935" cy="2915350"/>
              </a:xfrm>
              <a:prstGeom prst="rect">
                <a:avLst/>
              </a:prstGeom>
              <a:noFill/>
            </p:spPr>
            <p:txBody>
              <a:bodyPr wrap="square" rtlCol="0">
                <a:spAutoFit/>
              </a:bodyPr>
              <a:lstStyle/>
              <a:p>
                <a:r>
                  <a:rPr lang="zh-CN" altLang="en-US" dirty="0" smtClean="0"/>
                  <a:t>其中，新时刻固相在晶体运动微元中心处相对液相的速度已求得：</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𝜋</m:t>
                              </m:r>
                              <m:r>
                                <a:rPr lang="en-US" b="0" i="1" smtClean="0">
                                  <a:latin typeface="Cambria Math" panose="02040503050406030204" pitchFamily="18" charset="0"/>
                                </a:rPr>
                                <m:t>𝑅</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𝑡</m:t>
                              </m:r>
                            </m:num>
                            <m:den>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num>
                                    <m:den>
                                      <m:r>
                                        <a:rPr lang="en-US" b="0" i="1" smtClean="0">
                                          <a:latin typeface="Cambria Math" panose="02040503050406030204" pitchFamily="18" charset="0"/>
                                        </a:rPr>
                                        <m:t>2</m:t>
                                      </m:r>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den>
                          </m:f>
                        </m:e>
                      </m:d>
                      <m:r>
                        <a:rPr lang="en-US" b="0" i="1" smtClean="0">
                          <a:latin typeface="Cambria Math" panose="02040503050406030204" pitchFamily="18" charset="0"/>
                        </a:rPr>
                        <m:t>𝑣𝑠𝑥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sup>
                      </m:sSup>
                    </m:oMath>
                  </m:oMathPara>
                </a14:m>
                <a:endParaRPr lang="en-US" dirty="0" smtClean="0"/>
              </a:p>
              <a:p>
                <a:r>
                  <a:rPr lang="zh-CN" altLang="en-US" dirty="0"/>
                  <a:t>固</a:t>
                </a:r>
                <a:r>
                  <a:rPr lang="zh-CN" altLang="en-US" dirty="0" smtClean="0"/>
                  <a:t>相在典型非孤立单元面上的速度也已求得：</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𝑣𝑠𝑥𝑟</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𝑐</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 </m:t>
                              </m:r>
                              <m:r>
                                <a:rPr lang="en-US" i="1">
                                  <a:latin typeface="Cambria Math" panose="02040503050406030204" pitchFamily="18" charset="0"/>
                                </a:rPr>
                                <m:t>𝑣𝑠𝑥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&lt;0</m:t>
                              </m:r>
                              <m:r>
                                <m:rPr>
                                  <m:nor/>
                                </m:rPr>
                                <a:rPr lang="en-US" dirty="0"/>
                                <m:t> </m:t>
                              </m:r>
                            </m:e>
                            <m:e>
                              <m:r>
                                <a:rPr lang="en-US" b="0" i="1" smtClean="0">
                                  <a:latin typeface="Cambria Math" panose="02040503050406030204" pitchFamily="18" charset="0"/>
                                </a:rPr>
                                <m:t>𝑣𝑥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qAr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85800" y="4431890"/>
                <a:ext cx="10876935" cy="2915350"/>
              </a:xfrm>
              <a:prstGeom prst="rect">
                <a:avLst/>
              </a:prstGeom>
              <a:blipFill>
                <a:blip r:embed="rId5"/>
                <a:stretch>
                  <a:fillRect l="-504" t="-1046"/>
                </a:stretch>
              </a:blipFill>
            </p:spPr>
            <p:txBody>
              <a:bodyPr/>
              <a:lstStyle/>
              <a:p>
                <a:r>
                  <a:rPr lang="en-US">
                    <a:noFill/>
                  </a:rPr>
                  <a:t> </a:t>
                </a:r>
              </a:p>
            </p:txBody>
          </p:sp>
        </mc:Fallback>
      </mc:AlternateContent>
    </p:spTree>
    <p:extLst>
      <p:ext uri="{BB962C8B-B14F-4D97-AF65-F5344CB8AC3E}">
        <p14:creationId xmlns:p14="http://schemas.microsoft.com/office/powerpoint/2010/main" val="3033037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95865" y="1076637"/>
                <a:ext cx="12248535" cy="6207982"/>
              </a:xfrm>
              <a:prstGeom prst="rect">
                <a:avLst/>
              </a:prstGeom>
              <a:noFill/>
            </p:spPr>
            <p:txBody>
              <a:bodyPr wrap="square" rtlCol="0">
                <a:spAutoFit/>
              </a:bodyPr>
              <a:lstStyle/>
              <a:p>
                <a:pPr marL="342900" indent="-342900">
                  <a:buFont typeface="Wingdings" panose="05000000000000000000" pitchFamily="2" charset="2"/>
                  <a:buChar char="§"/>
                </a:pPr>
                <a:r>
                  <a:rPr lang="zh-CN" altLang="en-US" dirty="0" smtClean="0"/>
                  <a:t>按照徐达鸣的思想，将</a:t>
                </a:r>
                <a14:m>
                  <m:oMath xmlns:m="http://schemas.openxmlformats.org/officeDocument/2006/math">
                    <m:r>
                      <a:rPr lang="en-US" altLang="zh-CN" b="0" i="1" smtClean="0">
                        <a:latin typeface="Cambria Math" panose="02040503050406030204" pitchFamily="18" charset="0"/>
                      </a:rPr>
                      <m:t>𝑅𝐹𝑉𝑋</m:t>
                    </m:r>
                    <m:r>
                      <a:rPr lang="en-US" altLang="zh-CN"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r>
                      <a:rPr lang="en-US" i="1">
                        <a:latin typeface="Cambria Math" panose="02040503050406030204" pitchFamily="18" charset="0"/>
                      </a:rPr>
                      <m:t>𝑣𝑥</m:t>
                    </m:r>
                    <m:r>
                      <a:rPr lang="en-US" b="0" i="1" smtClean="0">
                        <a:latin typeface="Cambria Math" panose="02040503050406030204" pitchFamily="18" charset="0"/>
                      </a:rPr>
                      <m:t>, </m:t>
                    </m:r>
                    <m:r>
                      <a:rPr lang="en-US" b="0" i="1" smtClean="0">
                        <a:latin typeface="Cambria Math" panose="02040503050406030204" pitchFamily="18" charset="0"/>
                      </a:rPr>
                      <m:t>𝑅𝐹𝑉𝑌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r>
                      <a:rPr lang="en-US" i="1">
                        <a:latin typeface="Cambria Math" panose="02040503050406030204" pitchFamily="18" charset="0"/>
                      </a:rPr>
                      <m:t>𝑣</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𝑅𝐹𝑉𝑆𝑋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r>
                      <a:rPr lang="en-US" b="0" i="1" smtClean="0">
                        <a:latin typeface="Cambria Math" panose="02040503050406030204" pitchFamily="18" charset="0"/>
                      </a:rPr>
                      <m:t>, </m:t>
                    </m:r>
                    <m:r>
                      <a:rPr lang="en-US" b="0" i="1" smtClean="0">
                        <a:latin typeface="Cambria Math" panose="02040503050406030204" pitchFamily="18" charset="0"/>
                      </a:rPr>
                      <m:t>𝑅𝐹𝑉𝑆𝑌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oMath>
                </a14:m>
                <a:r>
                  <a:rPr lang="zh-CN" altLang="en-US" dirty="0" smtClean="0"/>
                  <a:t>作为基本变量，则上式简化为：</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r>
                            <a:rPr lang="en-US" altLang="zh-CN" b="0" i="1" smtClean="0">
                              <a:solidFill>
                                <a:schemeClr val="tx1"/>
                              </a:solidFill>
                              <a:latin typeface="Cambria Math" panose="02040503050406030204" pitchFamily="18" charset="0"/>
                            </a:rPr>
                            <m:t>𝑡</m:t>
                          </m:r>
                          <m:d>
                            <m:dPr>
                              <m:ctrlPr>
                                <a:rPr lang="en-US" altLang="zh-CN" b="0" i="1" smtClean="0">
                                  <a:solidFill>
                                    <a:schemeClr val="tx1"/>
                                  </a:solidFill>
                                  <a:latin typeface="Cambria Math" panose="02040503050406030204" pitchFamily="18" charset="0"/>
                                </a:rPr>
                              </m:ctrlPr>
                            </m:dPr>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𝐿</m:t>
                                      </m:r>
                                    </m:sub>
                                  </m:sSub>
                                </m:num>
                                <m:den>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𝜌</m:t>
                                      </m:r>
                                    </m:e>
                                    <m:sub>
                                      <m:r>
                                        <a:rPr lang="en-US" altLang="zh-CN" b="0" i="1" smtClean="0">
                                          <a:solidFill>
                                            <a:schemeClr val="tx1"/>
                                          </a:solidFill>
                                          <a:latin typeface="Cambria Math" panose="02040503050406030204" pitchFamily="18" charset="0"/>
                                        </a:rPr>
                                        <m:t>𝐿</m:t>
                                      </m:r>
                                    </m:sub>
                                  </m:sSub>
                                  <m:r>
                                    <a:rPr lang="en-US" altLang="zh-CN" b="0" i="1" smtClean="0">
                                      <a:solidFill>
                                        <a:schemeClr val="tx1"/>
                                      </a:solidFill>
                                      <a:latin typeface="Cambria Math" panose="02040503050406030204" pitchFamily="18" charset="0"/>
                                    </a:rPr>
                                    <m:t>𝐾</m:t>
                                  </m:r>
                                </m:den>
                              </m:f>
                            </m:e>
                          </m:d>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+0.5,</m:t>
                              </m:r>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e>
                      </m:d>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b="0" i="1" smtClean="0">
                          <a:latin typeface="Cambria Math" panose="02040503050406030204" pitchFamily="18" charset="0"/>
                        </a:rPr>
                        <m:t>+…</m:t>
                      </m:r>
                    </m:oMath>
                  </m:oMathPara>
                </a14:m>
                <a:endParaRPr lang="en-US" dirty="0" smtClean="0"/>
              </a:p>
              <a:p>
                <a:endParaRPr lang="en-US" dirty="0"/>
              </a:p>
              <a:p>
                <a:pPr marL="285750" indent="-285750">
                  <a:buFont typeface="Wingdings" panose="05000000000000000000" pitchFamily="2" charset="2"/>
                  <a:buChar char="§"/>
                </a:pPr>
                <a:r>
                  <a:rPr lang="zh-CN" altLang="en-US" dirty="0" smtClean="0"/>
                  <a:t>按照</a:t>
                </a:r>
                <a:r>
                  <a:rPr lang="en-US" altLang="zh-CN" dirty="0" smtClean="0"/>
                  <a:t>x</a:t>
                </a:r>
                <a:r>
                  <a:rPr lang="zh-CN" altLang="en-US" dirty="0" smtClean="0"/>
                  <a:t>方向的质量流取上下游：</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𝑣𝑥</m:t>
                              </m:r>
                            </m:e>
                          </m:d>
                          <m:r>
                            <a:rPr lang="en-US" altLang="zh-CN" i="1">
                              <a:latin typeface="Cambria Math" panose="02040503050406030204" pitchFamily="18" charset="0"/>
                            </a:rPr>
                            <m:t>𝑣𝑥</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b="0" i="1" smtClean="0">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𝑉𝑉𝑋</m:t>
                      </m:r>
                      <m:r>
                        <a:rPr lang="en-US" b="0" i="1" smtClean="0">
                          <a:latin typeface="Cambria Math" panose="02040503050406030204" pitchFamily="18" charset="0"/>
                        </a:rPr>
                        <m:t>1</m:t>
                      </m:r>
                    </m:oMath>
                  </m:oMathPara>
                </a14:m>
                <a:endParaRPr lang="en-US"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𝑣𝑥</m:t>
                              </m:r>
                            </m:e>
                          </m:d>
                          <m:r>
                            <a:rPr lang="en-US" altLang="zh-CN" i="1">
                              <a:latin typeface="Cambria Math" panose="02040503050406030204" pitchFamily="18" charset="0"/>
                            </a:rPr>
                            <m:t>𝑣𝑥</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b="0" i="1" smtClean="0">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𝑉𝑉𝑋</m:t>
                      </m:r>
                      <m:r>
                        <a:rPr lang="en-US" b="0" i="1" smtClean="0">
                          <a:latin typeface="Cambria Math" panose="02040503050406030204" pitchFamily="18" charset="0"/>
                        </a:rPr>
                        <m:t>2</m:t>
                      </m:r>
                    </m:oMath>
                  </m:oMathPara>
                </a14:m>
                <a:endParaRPr lang="en-US"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𝑉𝑉𝑆𝑋</m:t>
                      </m:r>
                      <m:r>
                        <a:rPr lang="en-US" b="0" i="1" smtClean="0">
                          <a:latin typeface="Cambria Math" panose="02040503050406030204" pitchFamily="18" charset="0"/>
                        </a:rPr>
                        <m:t>1</m:t>
                      </m:r>
                    </m:oMath>
                  </m:oMathPara>
                </a14:m>
                <a:endParaRPr lang="en-US" b="0"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𝑉𝑉𝑆𝑋</m:t>
                      </m:r>
                      <m:r>
                        <a:rPr lang="en-US" b="0" i="1" smtClean="0">
                          <a:latin typeface="Cambria Math" panose="02040503050406030204" pitchFamily="18" charset="0"/>
                        </a:rPr>
                        <m:t>2</m:t>
                      </m:r>
                    </m:oMath>
                  </m:oMathPara>
                </a14:m>
                <a:endParaRPr lang="en-US" dirty="0" smtClean="0"/>
              </a:p>
              <a:p>
                <a:pPr marL="285750" indent="-285750">
                  <a:buFont typeface="Wingdings" panose="05000000000000000000" pitchFamily="2" charset="2"/>
                  <a:buChar char="§"/>
                </a:pPr>
                <a:r>
                  <a:rPr lang="zh-CN" altLang="en-US" dirty="0"/>
                  <a:t>按</a:t>
                </a:r>
                <a:r>
                  <a:rPr lang="zh-CN" altLang="en-US" dirty="0" smtClean="0"/>
                  <a:t>照</a:t>
                </a:r>
                <a:r>
                  <a:rPr lang="en-US" altLang="zh-CN" dirty="0" smtClean="0"/>
                  <a:t>y</a:t>
                </a:r>
                <a:r>
                  <a:rPr lang="zh-CN" altLang="en-US" dirty="0" smtClean="0"/>
                  <a:t>方</a:t>
                </a:r>
                <a:r>
                  <a:rPr lang="zh-CN" altLang="en-US" dirty="0"/>
                  <a:t>向的质量流取上下游</a:t>
                </a:r>
                <a:r>
                  <a:rPr lang="zh-CN" altLang="en-US" dirty="0" smtClean="0"/>
                  <a:t>：</a:t>
                </a:r>
                <a:endParaRPr lang="en-US"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r>
                            <a:rPr lang="en-US" altLang="zh-CN" i="1">
                              <a:latin typeface="Cambria Math" panose="02040503050406030204" pitchFamily="18" charset="0"/>
                            </a:rPr>
                            <m:t>𝑣𝑥</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𝑉𝑉𝑌</m:t>
                      </m:r>
                      <m:r>
                        <a:rPr lang="en-US" b="0" i="1" smtClean="0">
                          <a:latin typeface="Cambria Math" panose="02040503050406030204" pitchFamily="18" charset="0"/>
                        </a:rPr>
                        <m:t>1</m:t>
                      </m:r>
                    </m:oMath>
                  </m:oMathPara>
                </a14:m>
                <a:endParaRPr lang="en-US"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r>
                            <a:rPr lang="en-US" altLang="zh-CN" i="1">
                              <a:latin typeface="Cambria Math" panose="02040503050406030204" pitchFamily="18" charset="0"/>
                            </a:rPr>
                            <m:t>𝑣𝑥</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𝑣𝑥</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𝑉𝑉𝑌</m:t>
                      </m:r>
                      <m:r>
                        <a:rPr lang="en-US" b="0" i="1" smtClean="0">
                          <a:latin typeface="Cambria Math" panose="02040503050406030204" pitchFamily="18" charset="0"/>
                        </a:rPr>
                        <m:t>2</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𝑣𝑠𝑥</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𝑉𝑉𝑆𝑌</m:t>
                      </m:r>
                      <m:r>
                        <a:rPr lang="en-US" b="0" i="1" smtClean="0">
                          <a:latin typeface="Cambria Math" panose="02040503050406030204" pitchFamily="18" charset="0"/>
                        </a:rPr>
                        <m:t>1</m:t>
                      </m:r>
                    </m:oMath>
                  </m:oMathPara>
                </a14:m>
                <a:endParaRPr lang="en-US" b="0"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𝑉𝑉𝑆𝑌</m:t>
                      </m:r>
                      <m:r>
                        <a:rPr lang="en-US" b="0" i="1" smtClean="0">
                          <a:latin typeface="Cambria Math" panose="02040503050406030204" pitchFamily="18" charset="0"/>
                        </a:rPr>
                        <m:t>2</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95865" y="1076637"/>
                <a:ext cx="12248535" cy="6207982"/>
              </a:xfrm>
              <a:prstGeom prst="rect">
                <a:avLst/>
              </a:prstGeom>
              <a:blipFill>
                <a:blip r:embed="rId3"/>
                <a:stretch>
                  <a:fillRect l="-348" t="-589" r="-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-X</a:t>
                </a:r>
                <a:r>
                  <a:rPr lang="en-US" altLang="zh-CN" sz="2800" dirty="0" smtClean="0"/>
                  <a:t>)</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4"/>
                <a:stretch>
                  <a:fillRect t="-11628" b="-32558"/>
                </a:stretch>
              </a:blipFill>
            </p:spPr>
            <p:txBody>
              <a:bodyPr/>
              <a:lstStyle/>
              <a:p>
                <a:r>
                  <a:rPr lang="en-US">
                    <a:noFill/>
                  </a:rPr>
                  <a:t> </a:t>
                </a:r>
              </a:p>
            </p:txBody>
          </p:sp>
        </mc:Fallback>
      </mc:AlternateContent>
      <p:grpSp>
        <p:nvGrpSpPr>
          <p:cNvPr id="11" name="Group 10"/>
          <p:cNvGrpSpPr/>
          <p:nvPr/>
        </p:nvGrpSpPr>
        <p:grpSpPr>
          <a:xfrm>
            <a:off x="11887200" y="2827043"/>
            <a:ext cx="1676401" cy="4212089"/>
            <a:chOff x="12496800" y="2819423"/>
            <a:chExt cx="1676401" cy="4212089"/>
          </a:xfrm>
        </p:grpSpPr>
        <p:grpSp>
          <p:nvGrpSpPr>
            <p:cNvPr id="4" name="Group 3"/>
            <p:cNvGrpSpPr/>
            <p:nvPr/>
          </p:nvGrpSpPr>
          <p:grpSpPr>
            <a:xfrm>
              <a:off x="12496800" y="2819423"/>
              <a:ext cx="1676401" cy="3938452"/>
              <a:chOff x="11902562" y="4633471"/>
              <a:chExt cx="1676401" cy="3938452"/>
            </a:xfrm>
          </p:grpSpPr>
          <p:grpSp>
            <p:nvGrpSpPr>
              <p:cNvPr id="5" name="Group 4"/>
              <p:cNvGrpSpPr/>
              <p:nvPr/>
            </p:nvGrpSpPr>
            <p:grpSpPr>
              <a:xfrm>
                <a:off x="11902562" y="4633471"/>
                <a:ext cx="1676401" cy="3938452"/>
                <a:chOff x="10734589" y="3680651"/>
                <a:chExt cx="1676401" cy="3938452"/>
              </a:xfrm>
            </p:grpSpPr>
            <mc:AlternateContent xmlns:mc="http://schemas.openxmlformats.org/markup-compatibility/2006" xmlns:a14="http://schemas.microsoft.com/office/drawing/2010/main">
              <mc:Choice Requires="a14">
                <p:sp>
                  <p:nvSpPr>
                    <p:cNvPr id="7" name="TextBox 6"/>
                    <p:cNvSpPr txBox="1"/>
                    <p:nvPr/>
                  </p:nvSpPr>
                  <p:spPr>
                    <a:xfrm>
                      <a:off x="11209458" y="3925784"/>
                      <a:ext cx="1201532" cy="36933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𝑉𝑉𝑋𝐼</m:t>
                            </m:r>
                          </m:oMath>
                        </m:oMathPara>
                      </a14:m>
                      <a:endParaRPr lang="en-US" b="0" dirty="0" smtClean="0"/>
                    </a:p>
                    <a:p>
                      <a:endParaRPr lang="en-US" dirty="0" smtClean="0"/>
                    </a:p>
                    <a:p>
                      <a:endParaRPr lang="en-US" dirty="0" smtClean="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𝑉𝑉𝑆𝑋𝐼</m:t>
                            </m:r>
                          </m:oMath>
                        </m:oMathPara>
                      </a14:m>
                      <a:endParaRPr lang="en-US" dirty="0"/>
                    </a:p>
                    <a:p>
                      <a:endParaRPr lang="en-US" dirty="0" smtClean="0"/>
                    </a:p>
                    <a:p>
                      <a:endParaRPr lang="en-US" dirty="0"/>
                    </a:p>
                    <a:p>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𝑉𝑉𝑋𝐻</m:t>
                            </m:r>
                          </m:oMath>
                        </m:oMathPara>
                      </a14:m>
                      <a:endParaRPr lang="en-US" b="0" dirty="0" smtClean="0"/>
                    </a:p>
                    <a:p>
                      <a:endParaRPr lang="en-US" dirty="0" smtClean="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𝑉𝑉𝑆𝑋𝐻</m:t>
                            </m:r>
                          </m:oMath>
                        </m:oMathPara>
                      </a14:m>
                      <a:endParaRPr lang="en-US" dirty="0" smtClean="0"/>
                    </a:p>
                  </p:txBody>
                </p:sp>
              </mc:Choice>
              <mc:Fallback xmlns="">
                <p:sp>
                  <p:nvSpPr>
                    <p:cNvPr id="7" name="TextBox 6"/>
                    <p:cNvSpPr txBox="1">
                      <a:spLocks noRot="1" noChangeAspect="1" noMove="1" noResize="1" noEditPoints="1" noAdjustHandles="1" noChangeArrowheads="1" noChangeShapeType="1" noTextEdit="1"/>
                    </p:cNvSpPr>
                    <p:nvPr/>
                  </p:nvSpPr>
                  <p:spPr>
                    <a:xfrm>
                      <a:off x="11209458" y="3925784"/>
                      <a:ext cx="1201532" cy="3693319"/>
                    </a:xfrm>
                    <a:prstGeom prst="rect">
                      <a:avLst/>
                    </a:prstGeom>
                    <a:blipFill>
                      <a:blip r:embed="rId5"/>
                      <a:stretch>
                        <a:fillRect/>
                      </a:stretch>
                    </a:blipFill>
                  </p:spPr>
                  <p:txBody>
                    <a:bodyPr/>
                    <a:lstStyle/>
                    <a:p>
                      <a:r>
                        <a:rPr lang="en-US">
                          <a:noFill/>
                        </a:rPr>
                        <a:t> </a:t>
                      </a:r>
                    </a:p>
                  </p:txBody>
                </p:sp>
              </mc:Fallback>
            </mc:AlternateContent>
            <p:sp>
              <p:nvSpPr>
                <p:cNvPr id="8" name="Left Brace 7"/>
                <p:cNvSpPr/>
                <p:nvPr/>
              </p:nvSpPr>
              <p:spPr>
                <a:xfrm rot="10800000">
                  <a:off x="10734589" y="3680651"/>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6" name="Left Brace 5"/>
              <p:cNvSpPr/>
              <p:nvPr/>
            </p:nvSpPr>
            <p:spPr>
              <a:xfrm rot="10800000">
                <a:off x="12048049" y="7034754"/>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9" name="Right Brace 8"/>
            <p:cNvSpPr/>
            <p:nvPr/>
          </p:nvSpPr>
          <p:spPr>
            <a:xfrm>
              <a:off x="12665762" y="6183426"/>
              <a:ext cx="349108" cy="84808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a:off x="12516526" y="3996324"/>
              <a:ext cx="349108" cy="858848"/>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91444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-X)</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60718" y="1229445"/>
                <a:ext cx="11211005" cy="4266809"/>
              </a:xfrm>
              <a:prstGeom prst="rect">
                <a:avLst/>
              </a:prstGeom>
              <a:noFill/>
            </p:spPr>
            <p:txBody>
              <a:bodyPr wrap="square" rtlCol="0">
                <a:spAutoFit/>
              </a:bodyPr>
              <a:lstStyle/>
              <a:p>
                <a:pPr marL="285750" indent="-285750">
                  <a:buFont typeface="Wingdings" panose="05000000000000000000" pitchFamily="2" charset="2"/>
                  <a:buChar char="§"/>
                </a:pPr>
                <a:r>
                  <a:rPr lang="zh-CN" altLang="en-US" b="0" dirty="0" smtClean="0">
                    <a:latin typeface="Cambria Math" panose="02040503050406030204" pitchFamily="18" charset="0"/>
                  </a:rPr>
                  <a:t>上式中迎风格式注意以下两部分不使用迎风格式，它们可直接获得：</a:t>
                </a:r>
                <a:endParaRPr lang="en-US" altLang="zh-CN" b="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𝑣𝑠𝑥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p>
                      </m:sSubSup>
                    </m:oMath>
                  </m:oMathPara>
                </a14:m>
                <a:endParaRPr lang="en-US" altLang="zh-CN" b="0" i="1" dirty="0" smtClean="0">
                  <a:solidFill>
                    <a:srgbClr val="FF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𝑣𝑠𝑥</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+0.5,</m:t>
                          </m:r>
                          <m:r>
                            <a:rPr lang="en-US" altLang="zh-CN" b="0" i="1" smtClean="0">
                              <a:solidFill>
                                <a:srgbClr val="FF0000"/>
                              </a:solidFill>
                              <a:latin typeface="Cambria Math" panose="02040503050406030204" pitchFamily="18" charset="0"/>
                            </a:rPr>
                            <m:t>𝑘</m:t>
                          </m:r>
                        </m:sub>
                        <m:sup>
                          <m:r>
                            <a:rPr lang="en-US" altLang="zh-CN" b="0" i="1" smtClean="0">
                              <a:solidFill>
                                <a:srgbClr val="FF0000"/>
                              </a:solidFill>
                              <a:latin typeface="Cambria Math" panose="02040503050406030204" pitchFamily="18" charset="0"/>
                            </a:rPr>
                            <m:t>𝑛</m:t>
                          </m:r>
                        </m:sup>
                      </m:sSubSup>
                    </m:oMath>
                  </m:oMathPara>
                </a14:m>
                <a:endParaRPr lang="en-US" altLang="zh-CN" dirty="0" smtClean="0"/>
              </a:p>
              <a:p>
                <a:endParaRPr lang="en-US" altLang="zh-CN" dirty="0" smtClean="0"/>
              </a:p>
              <a:p>
                <a:endParaRPr lang="en-US" altLang="zh-CN" dirty="0" smtClean="0"/>
              </a:p>
              <a:p>
                <a:pPr marL="285750" indent="-285750">
                  <a:buFont typeface="Wingdings" panose="05000000000000000000" pitchFamily="2" charset="2"/>
                  <a:buChar char="§"/>
                </a:pPr>
                <a:r>
                  <a:rPr lang="zh-CN" altLang="en-US" dirty="0" smtClean="0"/>
                  <a:t>为什么压力要使用</a:t>
                </a:r>
                <a:r>
                  <a:rPr lang="en-US" altLang="zh-CN" dirty="0" smtClean="0"/>
                  <a:t>n+1</a:t>
                </a:r>
                <a:r>
                  <a:rPr lang="zh-CN" altLang="en-US" dirty="0" smtClean="0"/>
                  <a:t>时刻的值？</a:t>
                </a:r>
                <a:endParaRPr lang="en-US" altLang="zh-CN" dirty="0" smtClean="0"/>
              </a:p>
              <a:p>
                <a:endParaRPr lang="en-US" altLang="zh-CN" dirty="0" smtClean="0"/>
              </a:p>
              <a:p>
                <a:r>
                  <a:rPr lang="zh-CN" altLang="en-US" dirty="0" smtClean="0"/>
                  <a:t>假设系统初始时为过热纯液相，且液相两个方向速度初始值均为零，则</a:t>
                </a:r>
                <a:r>
                  <a:rPr lang="en-US" altLang="zh-CN" dirty="0" smtClean="0"/>
                  <a:t>X</a:t>
                </a:r>
                <a:r>
                  <a:rPr lang="zh-CN" altLang="en-US" dirty="0" smtClean="0"/>
                  <a:t>方向动量守恒为：</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r>
                        <a:rPr lang="en-US" i="1">
                          <a:latin typeface="Cambria Math" panose="02040503050406030204" pitchFamily="18" charset="0"/>
                        </a:rPr>
                        <m:t>𝑣𝑥</m:t>
                      </m:r>
                      <m:r>
                        <a:rPr lang="en-US" i="1">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altLang="zh-CN" i="1" smtClean="0">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sub>
                      </m:sSub>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𝑡</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𝑃</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+1,</m:t>
                              </m:r>
                              <m:r>
                                <a:rPr lang="en-US" altLang="zh-CN" b="0" i="1" smtClean="0">
                                  <a:solidFill>
                                    <a:srgbClr val="7030A0"/>
                                  </a:solidFill>
                                  <a:latin typeface="Cambria Math" panose="02040503050406030204" pitchFamily="18" charset="0"/>
                                </a:rPr>
                                <m:t>𝑘</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𝑘</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e>
                      </m:d>
                      <m:r>
                        <a:rPr lang="en-US" altLang="zh-CN" i="1">
                          <a:solidFill>
                            <a:srgbClr val="7030A0"/>
                          </a:solidFill>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r>
                                <a:rPr lang="en-US" altLang="zh-CN" i="1">
                                  <a:solidFill>
                                    <a:schemeClr val="tx1"/>
                                  </a:solidFill>
                                  <a:latin typeface="Cambria Math" panose="02040503050406030204" pitchFamily="18" charset="0"/>
                                </a:rPr>
                                <m:t>+1</m:t>
                              </m:r>
                            </m:sub>
                          </m:sSub>
                        </m:num>
                        <m:den>
                          <m:r>
                            <a:rPr lang="en-US" altLang="zh-CN" i="1">
                              <a:solidFill>
                                <a:schemeClr val="tx1"/>
                              </a:solidFill>
                              <a:latin typeface="Cambria Math" panose="02040503050406030204" pitchFamily="18" charset="0"/>
                            </a:rPr>
                            <m:t>2</m:t>
                          </m:r>
                        </m:den>
                      </m:f>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
                        <m:dPr>
                          <m:ctrlPr>
                            <a:rPr lang="en-US" altLang="zh-CN" b="0" i="1" smtClean="0">
                              <a:solidFill>
                                <a:schemeClr val="tx1"/>
                              </a:solidFill>
                              <a:latin typeface="Cambria Math" panose="02040503050406030204" pitchFamily="18" charset="0"/>
                            </a:rPr>
                          </m:ctrlPr>
                        </m:dPr>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𝐿</m:t>
                                  </m:r>
                                </m:sub>
                                <m:sup>
                                  <m:r>
                                    <a:rPr lang="en-US" altLang="zh-CN" b="0" i="1" smtClean="0">
                                      <a:solidFill>
                                        <a:schemeClr val="tx1"/>
                                      </a:solidFill>
                                      <a:latin typeface="Cambria Math" panose="02040503050406030204" pitchFamily="18" charset="0"/>
                                    </a:rPr>
                                    <m:t>2</m:t>
                                  </m:r>
                                </m:sup>
                              </m:sSubSup>
                            </m:num>
                            <m:den>
                              <m:r>
                                <a:rPr lang="en-US" altLang="zh-CN" b="0" i="1" smtClean="0">
                                  <a:solidFill>
                                    <a:schemeClr val="tx1"/>
                                  </a:solidFill>
                                  <a:latin typeface="Cambria Math" panose="02040503050406030204" pitchFamily="18" charset="0"/>
                                </a:rPr>
                                <m:t>𝐾</m:t>
                              </m:r>
                            </m:den>
                          </m:f>
                          <m:r>
                            <a:rPr lang="en-US" altLang="zh-CN" b="0" i="1" smtClean="0">
                              <a:solidFill>
                                <a:schemeClr val="tx1"/>
                              </a:solidFill>
                              <a:latin typeface="Cambria Math" panose="02040503050406030204" pitchFamily="18" charset="0"/>
                            </a:rPr>
                            <m:t>𝑣𝑥</m:t>
                          </m:r>
                        </m:e>
                      </m:d>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+0.5,</m:t>
                          </m:r>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oMath>
                  </m:oMathPara>
                </a14:m>
                <a:endParaRPr lang="en-US" dirty="0" smtClean="0"/>
              </a:p>
              <a:p>
                <a:endParaRPr lang="en-US" dirty="0"/>
              </a:p>
              <a:p>
                <a:r>
                  <a:rPr lang="zh-CN" altLang="en-US" dirty="0" smtClean="0"/>
                  <a:t>此时</a:t>
                </a:r>
                <a:r>
                  <a:rPr lang="zh-CN" altLang="en-US" dirty="0"/>
                  <a:t>若新时刻</a:t>
                </a:r>
                <a:r>
                  <a:rPr lang="zh-CN" altLang="en-US" dirty="0" smtClean="0"/>
                  <a:t>的速度仍为零，则要求</a:t>
                </a:r>
                <a:r>
                  <a:rPr lang="zh-CN" altLang="en-US" dirty="0" smtClean="0">
                    <a:solidFill>
                      <a:srgbClr val="FF0000"/>
                    </a:solidFill>
                  </a:rPr>
                  <a:t>新时刻</a:t>
                </a:r>
                <a:r>
                  <a:rPr lang="zh-CN" altLang="en-US" dirty="0" smtClean="0"/>
                  <a:t>的压力梯度为零，而与</a:t>
                </a:r>
                <a:r>
                  <a:rPr lang="zh-CN" altLang="en-US" dirty="0" smtClean="0">
                    <a:solidFill>
                      <a:srgbClr val="FF0000"/>
                    </a:solidFill>
                  </a:rPr>
                  <a:t>旧时刻</a:t>
                </a:r>
                <a:r>
                  <a:rPr lang="zh-CN" altLang="en-US" dirty="0" smtClean="0"/>
                  <a:t>的压力梯度无关；若新时刻的速度不为零，则产生速度的原因是</a:t>
                </a:r>
                <a:r>
                  <a:rPr lang="zh-CN" altLang="en-US" dirty="0" smtClean="0">
                    <a:solidFill>
                      <a:srgbClr val="FF0000"/>
                    </a:solidFill>
                  </a:rPr>
                  <a:t>新时刻</a:t>
                </a:r>
                <a:r>
                  <a:rPr lang="zh-CN" altLang="en-US" dirty="0" smtClean="0"/>
                  <a:t>的压力梯度不为零。故动量守恒方程中的压力应当使用新时刻的值。</a:t>
                </a:r>
                <a:endParaRPr lang="en-US" altLang="zh-CN" dirty="0"/>
              </a:p>
            </p:txBody>
          </p:sp>
        </mc:Choice>
        <mc:Fallback xmlns="">
          <p:sp>
            <p:nvSpPr>
              <p:cNvPr id="3" name="TextBox 2"/>
              <p:cNvSpPr txBox="1">
                <a:spLocks noRot="1" noChangeAspect="1" noMove="1" noResize="1" noEditPoints="1" noAdjustHandles="1" noChangeArrowheads="1" noChangeShapeType="1" noTextEdit="1"/>
              </p:cNvSpPr>
              <p:nvPr/>
            </p:nvSpPr>
            <p:spPr>
              <a:xfrm>
                <a:off x="760718" y="1229445"/>
                <a:ext cx="11211005" cy="4266809"/>
              </a:xfrm>
              <a:prstGeom prst="rect">
                <a:avLst/>
              </a:prstGeom>
              <a:blipFill>
                <a:blip r:embed="rId3"/>
                <a:stretch>
                  <a:fillRect l="-489" t="-857" r="-109" b="-1286"/>
                </a:stretch>
              </a:blipFill>
            </p:spPr>
            <p:txBody>
              <a:bodyPr/>
              <a:lstStyle/>
              <a:p>
                <a:r>
                  <a:rPr lang="en-US">
                    <a:noFill/>
                  </a:rPr>
                  <a:t> </a:t>
                </a:r>
              </a:p>
            </p:txBody>
          </p:sp>
        </mc:Fallback>
      </mc:AlternateContent>
    </p:spTree>
    <p:extLst>
      <p:ext uri="{BB962C8B-B14F-4D97-AF65-F5344CB8AC3E}">
        <p14:creationId xmlns:p14="http://schemas.microsoft.com/office/powerpoint/2010/main" val="5623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954107"/>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-X)</a:t>
                </a:r>
                <a:endParaRPr lang="en-US" sz="2800" dirty="0"/>
              </a:p>
              <a:p>
                <a:pPr algn="ct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954107"/>
              </a:xfrm>
              <a:prstGeom prst="rect">
                <a:avLst/>
              </a:prstGeom>
              <a:blipFill>
                <a:blip r:embed="rId3"/>
                <a:stretch>
                  <a:fillRect t="-63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53962" y="1078207"/>
                <a:ext cx="11838038" cy="520488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假设液相是牛顿流体，</a:t>
                </a:r>
                <a14:m>
                  <m:oMath xmlns:m="http://schemas.openxmlformats.org/officeDocument/2006/math">
                    <m:r>
                      <a:rPr lang="en-US" altLang="zh-CN" b="0" i="1" smtClean="0">
                        <a:latin typeface="Cambria Math" panose="02040503050406030204" pitchFamily="18" charset="0"/>
                      </a:rPr>
                      <m:t>𝜇</m:t>
                    </m:r>
                  </m:oMath>
                </a14:m>
                <a:r>
                  <a:rPr lang="zh-CN" altLang="en-US" dirty="0" smtClean="0"/>
                  <a:t>为液相动力粘度（</a:t>
                </a:r>
                <a:r>
                  <a:rPr lang="en-US" altLang="zh-CN" dirty="0" smtClean="0"/>
                  <a:t>dynamic viscosity</a:t>
                </a:r>
                <a:r>
                  <a:rPr lang="zh-CN" altLang="en-US" dirty="0" smtClean="0"/>
                  <a:t>，单位</a:t>
                </a:r>
                <a:r>
                  <a:rPr lang="en-US" altLang="zh-CN" dirty="0" err="1" smtClean="0"/>
                  <a:t>Pa.sec</a:t>
                </a:r>
                <a:r>
                  <a:rPr lang="zh-CN" altLang="en-US" dirty="0" smtClean="0"/>
                  <a:t>），</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oMath>
                </a14:m>
                <a:r>
                  <a:rPr lang="zh-CN" altLang="en-US" dirty="0" smtClean="0"/>
                  <a:t>为运动区固液混合相动力粘度，则：</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𝑧𝑧</m:t>
                                    </m:r>
                                  </m:sub>
                                </m:sSub>
                              </m:e>
                            </m:mr>
                          </m:m>
                        </m:e>
                      </m:d>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m:t>
                                    </m:r>
                                    <m:r>
                                      <a:rPr lang="en-US" b="0" i="1" smtClean="0">
                                        <a:latin typeface="Cambria Math" panose="02040503050406030204" pitchFamily="18" charset="0"/>
                                      </a:rPr>
                                      <m:t>𝑣𝑥</m:t>
                                    </m:r>
                                  </m:num>
                                  <m:den>
                                    <m:r>
                                      <m:rPr>
                                        <m:brk m:alnAt="7"/>
                                      </m:rPr>
                                      <a:rPr lang="en-US" b="0" i="1" smtClean="0">
                                        <a:latin typeface="Cambria Math" panose="02040503050406030204" pitchFamily="18" charset="0"/>
                                      </a:rPr>
                                      <m:t>𝜕</m:t>
                                    </m:r>
                                    <m:r>
                                      <a:rPr lang="en-US" b="0" i="1" smtClean="0">
                                        <a:latin typeface="Cambria Math" panose="02040503050406030204" pitchFamily="18" charset="0"/>
                                      </a:rPr>
                                      <m:t>𝑥</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𝑣𝑦</m:t>
                                    </m:r>
                                  </m:num>
                                  <m:den>
                                    <m:r>
                                      <a:rPr lang="en-US" b="0" i="1" smtClean="0">
                                        <a:latin typeface="Cambria Math" panose="02040503050406030204" pitchFamily="18" charset="0"/>
                                      </a:rPr>
                                      <m:t>𝜕</m:t>
                                    </m:r>
                                    <m:r>
                                      <a:rPr lang="en-US" b="0" i="1" smtClean="0">
                                        <a:latin typeface="Cambria Math" panose="02040503050406030204" pitchFamily="18" charset="0"/>
                                      </a:rPr>
                                      <m:t>𝑥</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𝑧</m:t>
                                    </m:r>
                                  </m:num>
                                  <m:den>
                                    <m:r>
                                      <a:rPr lang="en-US" i="1">
                                        <a:latin typeface="Cambria Math" panose="02040503050406030204" pitchFamily="18" charset="0"/>
                                      </a:rPr>
                                      <m:t>𝜕</m:t>
                                    </m:r>
                                    <m:r>
                                      <a:rPr lang="en-US" i="1">
                                        <a:latin typeface="Cambria Math" panose="02040503050406030204" pitchFamily="18" charset="0"/>
                                      </a:rPr>
                                      <m:t>𝑥</m:t>
                                    </m:r>
                                  </m:den>
                                </m:f>
                              </m:e>
                            </m:mr>
                            <m:mr>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𝑥</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𝑦</m:t>
                                    </m:r>
                                  </m:num>
                                  <m:den>
                                    <m:r>
                                      <a:rPr lang="en-US" b="0" i="1" smtClean="0">
                                        <a:latin typeface="Cambria Math" panose="02040503050406030204" pitchFamily="18" charset="0"/>
                                      </a:rPr>
                                      <m:t>𝜕</m:t>
                                    </m:r>
                                    <m:r>
                                      <a:rPr lang="en-US" b="0" i="1" smtClean="0">
                                        <a:latin typeface="Cambria Math" panose="02040503050406030204" pitchFamily="18" charset="0"/>
                                      </a:rPr>
                                      <m:t>𝑦</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𝑧</m:t>
                                    </m:r>
                                  </m:num>
                                  <m:den>
                                    <m:r>
                                      <a:rPr lang="en-US" i="1">
                                        <a:latin typeface="Cambria Math" panose="02040503050406030204" pitchFamily="18" charset="0"/>
                                      </a:rPr>
                                      <m:t>𝜕</m:t>
                                    </m:r>
                                    <m:r>
                                      <a:rPr lang="en-US" i="1">
                                        <a:latin typeface="Cambria Math" panose="02040503050406030204" pitchFamily="18" charset="0"/>
                                      </a:rPr>
                                      <m:t>𝑦</m:t>
                                    </m:r>
                                  </m:den>
                                </m:f>
                              </m:e>
                            </m:mr>
                            <m:mr>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𝑥</m:t>
                                    </m:r>
                                  </m:num>
                                  <m:den>
                                    <m:r>
                                      <a:rPr lang="en-US" i="1">
                                        <a:latin typeface="Cambria Math" panose="02040503050406030204" pitchFamily="18" charset="0"/>
                                      </a:rPr>
                                      <m:t>𝜕</m:t>
                                    </m:r>
                                    <m:r>
                                      <a:rPr lang="en-US" i="1">
                                        <a:latin typeface="Cambria Math" panose="02040503050406030204" pitchFamily="18" charset="0"/>
                                      </a:rPr>
                                      <m:t>𝑧</m:t>
                                    </m:r>
                                  </m:den>
                                </m:f>
                              </m:e>
                              <m:e>
                                <m:f>
                                  <m:fPr>
                                    <m:ctrlPr>
                                      <a:rPr lang="en-US" i="1">
                                        <a:latin typeface="Cambria Math" panose="02040503050406030204" pitchFamily="18" charset="0"/>
                                      </a:rPr>
                                    </m:ctrlPr>
                                  </m:fPr>
                                  <m:num>
                                    <m:r>
                                      <a:rPr lang="en-US" i="1">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𝑦</m:t>
                                    </m:r>
                                  </m:num>
                                  <m:den>
                                    <m:r>
                                      <a:rPr lang="en-US" i="1">
                                        <a:latin typeface="Cambria Math" panose="02040503050406030204" pitchFamily="18" charset="0"/>
                                      </a:rPr>
                                      <m:t>𝜕</m:t>
                                    </m:r>
                                    <m:r>
                                      <a:rPr lang="en-US" i="1">
                                        <a:latin typeface="Cambria Math" panose="02040503050406030204" pitchFamily="18" charset="0"/>
                                      </a:rPr>
                                      <m:t>𝑧</m:t>
                                    </m:r>
                                  </m:den>
                                </m:f>
                              </m:e>
                              <m:e>
                                <m:f>
                                  <m:fPr>
                                    <m:ctrlPr>
                                      <a:rPr lang="en-US" b="0" i="1" smtClean="0">
                                        <a:latin typeface="Cambria Math" panose="02040503050406030204" pitchFamily="18" charset="0"/>
                                      </a:rPr>
                                    </m:ctrlPr>
                                  </m:fPr>
                                  <m:num>
                                    <m:r>
                                      <a:rPr lang="en-US" b="0" i="1" smtClean="0">
                                        <a:latin typeface="Cambria Math" panose="02040503050406030204" pitchFamily="18" charset="0"/>
                                      </a:rPr>
                                      <m:t>𝜕</m:t>
                                    </m:r>
                                    <m:r>
                                      <m:rPr>
                                        <m:brk m:alnAt="7"/>
                                      </m:rPr>
                                      <a:rPr lang="en-US" i="1">
                                        <a:latin typeface="Cambria Math" panose="02040503050406030204" pitchFamily="18" charset="0"/>
                                      </a:rPr>
                                      <m:t>𝑣</m:t>
                                    </m:r>
                                    <m:r>
                                      <a:rPr lang="en-US" i="1">
                                        <a:latin typeface="Cambria Math" panose="02040503050406030204" pitchFamily="18" charset="0"/>
                                      </a:rPr>
                                      <m:t>𝑧</m:t>
                                    </m:r>
                                  </m:num>
                                  <m:den>
                                    <m:r>
                                      <a:rPr lang="en-US" b="0" i="1" smtClean="0">
                                        <a:latin typeface="Cambria Math" panose="02040503050406030204" pitchFamily="18" charset="0"/>
                                      </a:rPr>
                                      <m:t>𝜕</m:t>
                                    </m:r>
                                    <m:r>
                                      <a:rPr lang="en-US" b="0" i="1" smtClean="0">
                                        <a:latin typeface="Cambria Math" panose="02040503050406030204" pitchFamily="18" charset="0"/>
                                      </a:rPr>
                                      <m:t>𝑧</m:t>
                                    </m:r>
                                  </m:den>
                                </m:f>
                              </m:e>
                            </m:mr>
                          </m:m>
                        </m:e>
                      </m:d>
                    </m:oMath>
                  </m:oMathPara>
                </a14:m>
                <a:endParaRPr lang="en-US" b="0" dirty="0" smtClean="0"/>
              </a:p>
              <a:p>
                <a:endParaRPr lang="en-US" b="0"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𝑥𝑥</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𝜇</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𝑉𝐷𝑆𝑋</m:t>
                      </m:r>
                      <m:r>
                        <a:rPr lang="en-US" altLang="zh-CN" b="0" i="1" smtClean="0">
                          <a:latin typeface="Cambria Math" panose="02040503050406030204" pitchFamily="18" charset="0"/>
                        </a:rPr>
                        <m:t>1</m:t>
                      </m:r>
                    </m:oMath>
                  </m:oMathPara>
                </a14:m>
                <a:endParaRPr lang="en-US" altLang="zh-CN" b="0"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𝑥𝑥</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𝑉𝐷𝑆𝑋</m:t>
                      </m:r>
                      <m:r>
                        <a:rPr lang="en-US" altLang="zh-CN" b="0" i="1" smtClean="0">
                          <a:latin typeface="Cambria Math" panose="02040503050406030204" pitchFamily="18" charset="0"/>
                        </a:rPr>
                        <m:t>2</m:t>
                      </m:r>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𝑦</m:t>
                          </m:r>
                          <m:r>
                            <a:rPr lang="en-US" altLang="zh-CN" i="1">
                              <a:latin typeface="Cambria Math" panose="02040503050406030204" pitchFamily="18" charset="0"/>
                            </a:rPr>
                            <m:t>𝑥</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𝑉𝐷𝑆𝑌</m:t>
                      </m:r>
                      <m:r>
                        <a:rPr lang="en-US" altLang="zh-CN" b="0" i="1" smtClean="0">
                          <a:latin typeface="Cambria Math" panose="02040503050406030204" pitchFamily="18" charset="0"/>
                        </a:rPr>
                        <m:t>1</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𝑦𝑥</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𝜇</m:t>
                          </m:r>
                          <m:r>
                            <a:rPr lang="en-US" altLang="zh-CN" b="0" i="1" smtClean="0">
                              <a:latin typeface="Cambria Math" panose="02040503050406030204" pitchFamily="18" charset="0"/>
                            </a:rPr>
                            <m:t>′</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r>
                                <m:rPr>
                                  <m:brk m:alnAt="7"/>
                                </m:rPr>
                                <a:rPr lang="en-US" i="1">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𝑣</m:t>
                              </m:r>
                              <m:r>
                                <a:rPr lang="en-US" i="1">
                                  <a:latin typeface="Cambria Math" panose="02040503050406030204" pitchFamily="18" charset="0"/>
                                </a:rPr>
                                <m:t>𝑥</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  </m:t>
                          </m:r>
                        </m:num>
                        <m:den>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𝑉𝐷𝑆𝑌</m:t>
                      </m:r>
                      <m:r>
                        <a:rPr lang="en-US" altLang="zh-CN" b="0" i="1" smtClean="0">
                          <a:latin typeface="Cambria Math" panose="02040503050406030204" pitchFamily="18" charset="0"/>
                        </a:rPr>
                        <m:t>2</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53962" y="1078207"/>
                <a:ext cx="11838038" cy="5204886"/>
              </a:xfrm>
              <a:prstGeom prst="rect">
                <a:avLst/>
              </a:prstGeom>
              <a:blipFill>
                <a:blip r:embed="rId4"/>
                <a:stretch>
                  <a:fillRect l="-309" t="-703" r="-2369"/>
                </a:stretch>
              </a:blipFill>
            </p:spPr>
            <p:txBody>
              <a:bodyPr/>
              <a:lstStyle/>
              <a:p>
                <a:r>
                  <a:rPr lang="en-US">
                    <a:noFill/>
                  </a:rPr>
                  <a:t> </a:t>
                </a:r>
              </a:p>
            </p:txBody>
          </p:sp>
        </mc:Fallback>
      </mc:AlternateContent>
      <p:grpSp>
        <p:nvGrpSpPr>
          <p:cNvPr id="8" name="Group 7"/>
          <p:cNvGrpSpPr/>
          <p:nvPr/>
        </p:nvGrpSpPr>
        <p:grpSpPr>
          <a:xfrm>
            <a:off x="10258185" y="3680651"/>
            <a:ext cx="2612571" cy="1938744"/>
            <a:chOff x="10258185" y="3680651"/>
            <a:chExt cx="2612571" cy="1938744"/>
          </a:xfrm>
        </p:grpSpPr>
        <mc:AlternateContent xmlns:mc="http://schemas.openxmlformats.org/markup-compatibility/2006" xmlns:a14="http://schemas.microsoft.com/office/drawing/2010/main">
          <mc:Choice Requires="a14">
            <p:sp>
              <p:nvSpPr>
                <p:cNvPr id="4" name="TextBox 3"/>
                <p:cNvSpPr txBox="1"/>
                <p:nvPr/>
              </p:nvSpPr>
              <p:spPr>
                <a:xfrm>
                  <a:off x="10258185" y="3865069"/>
                  <a:ext cx="2612571" cy="1754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𝑉𝐷𝑆𝑋𝐼</m:t>
                        </m:r>
                      </m:oMath>
                    </m:oMathPara>
                  </a14:m>
                  <a:endParaRPr lang="en-US" b="0" dirty="0" smtClean="0"/>
                </a:p>
                <a:p>
                  <a:endParaRPr lang="en-US" dirty="0" smtClean="0"/>
                </a:p>
                <a:p>
                  <a:endParaRPr lang="en-US" dirty="0"/>
                </a:p>
                <a:p>
                  <a:endParaRPr lang="en-US" dirty="0" smtClean="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𝑉𝐷𝑆𝑋𝐻</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0258185" y="3865069"/>
                  <a:ext cx="2612571" cy="1754326"/>
                </a:xfrm>
                <a:prstGeom prst="rect">
                  <a:avLst/>
                </a:prstGeom>
                <a:blipFill>
                  <a:blip r:embed="rId5"/>
                  <a:stretch>
                    <a:fillRect/>
                  </a:stretch>
                </a:blipFill>
              </p:spPr>
              <p:txBody>
                <a:bodyPr/>
                <a:lstStyle/>
                <a:p>
                  <a:r>
                    <a:rPr lang="en-US">
                      <a:noFill/>
                    </a:rPr>
                    <a:t> </a:t>
                  </a:r>
                </a:p>
              </p:txBody>
            </p:sp>
          </mc:Fallback>
        </mc:AlternateContent>
        <p:sp>
          <p:nvSpPr>
            <p:cNvPr id="6" name="Left Brace 5"/>
            <p:cNvSpPr/>
            <p:nvPr/>
          </p:nvSpPr>
          <p:spPr>
            <a:xfrm rot="10800000">
              <a:off x="10734589" y="3680651"/>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7" name="Left Brace 6"/>
          <p:cNvSpPr/>
          <p:nvPr/>
        </p:nvSpPr>
        <p:spPr>
          <a:xfrm rot="10800000">
            <a:off x="10733309" y="5001019"/>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8030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22671" y="980420"/>
                <a:ext cx="11208774" cy="559621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由液相质量流</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smtClean="0"/>
                  <a:t>中的以下两部分可以看出，</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smtClean="0"/>
                  <a:t>的更新需要知道</a:t>
                </a:r>
                <a:r>
                  <a:rPr lang="en-US" altLang="zh-CN" dirty="0" smtClean="0"/>
                  <a:t>n+1</a:t>
                </a:r>
                <a:r>
                  <a:rPr lang="zh-CN" altLang="en-US" dirty="0" smtClean="0"/>
                  <a:t>时刻的动压分布（新时刻重力冲量已知）：</a:t>
                </a:r>
                <a:endParaRPr lang="en-US" altLang="zh-CN" dirty="0" smtClean="0"/>
              </a:p>
              <a:p>
                <a:pPr/>
                <a14:m>
                  <m:oMathPara xmlns:m="http://schemas.openxmlformats.org/officeDocument/2006/math">
                    <m:oMathParaPr>
                      <m:jc m:val="centerGroup"/>
                    </m:oMathParaPr>
                    <m:oMath xmlns:m="http://schemas.openxmlformats.org/officeDocument/2006/math">
                      <m:r>
                        <a:rPr lang="en-US" i="1" smtClean="0">
                          <a:solidFill>
                            <a:srgbClr val="7030A0"/>
                          </a:solidFill>
                          <a:latin typeface="Cambria Math" panose="02040503050406030204" pitchFamily="18" charset="0"/>
                        </a:rPr>
                        <m:t>−2∆</m:t>
                      </m:r>
                      <m:r>
                        <a:rPr lang="en-US" i="1" smtClean="0">
                          <a:solidFill>
                            <a:srgbClr val="7030A0"/>
                          </a:solidFill>
                          <a:latin typeface="Cambria Math" panose="02040503050406030204" pitchFamily="18" charset="0"/>
                        </a:rPr>
                        <m:t>𝑡</m:t>
                      </m:r>
                      <m:f>
                        <m:fPr>
                          <m:ctrlPr>
                            <a:rPr lang="en-US" i="1">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num>
                        <m:den>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r>
                                <a:rPr lang="en-US" altLang="zh-CN" i="1">
                                  <a:solidFill>
                                    <a:srgbClr val="7030A0"/>
                                  </a:solidFill>
                                  <a:latin typeface="Cambria Math" panose="02040503050406030204" pitchFamily="18" charset="0"/>
                                </a:rPr>
                                <m:t>+1</m:t>
                              </m:r>
                            </m:sub>
                          </m:sSub>
                        </m:den>
                      </m:f>
                    </m:oMath>
                  </m:oMathPara>
                </a14:m>
                <a:endParaRPr lang="en-US" dirty="0" smtClean="0">
                  <a:solidFill>
                    <a:srgbClr val="7030A0"/>
                  </a:solidFill>
                </a:endParaRPr>
              </a:p>
              <a:p>
                <a:pPr/>
                <a14:m>
                  <m:oMathPara xmlns:m="http://schemas.openxmlformats.org/officeDocument/2006/math">
                    <m:oMathParaPr>
                      <m:jc m:val="centerGroup"/>
                    </m:oMathParaPr>
                    <m:oMath xmlns:m="http://schemas.openxmlformats.org/officeDocument/2006/math">
                      <m:r>
                        <a:rPr lang="en-US" i="1">
                          <a:solidFill>
                            <a:srgbClr val="7030A0"/>
                          </a:solidFill>
                          <a:latin typeface="Cambria Math" panose="02040503050406030204" pitchFamily="18" charset="0"/>
                        </a:rPr>
                        <m:t>−2∆</m:t>
                      </m:r>
                      <m:r>
                        <a:rPr lang="en-US" i="1">
                          <a:solidFill>
                            <a:srgbClr val="7030A0"/>
                          </a:solidFill>
                          <a:latin typeface="Cambria Math" panose="02040503050406030204" pitchFamily="18" charset="0"/>
                        </a:rPr>
                        <m:t>𝑡</m:t>
                      </m:r>
                      <m:f>
                        <m:fPr>
                          <m:ctrlPr>
                            <a:rPr lang="en-US" i="1">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num>
                        <m:den>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i="1">
                                  <a:solidFill>
                                    <a:srgbClr val="7030A0"/>
                                  </a:solidFill>
                                  <a:latin typeface="Cambria Math" panose="02040503050406030204" pitchFamily="18" charset="0"/>
                                </a:rPr>
                                <m:t>𝑗</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i="1">
                                  <a:solidFill>
                                    <a:srgbClr val="7030A0"/>
                                  </a:solidFill>
                                  <a:latin typeface="Cambria Math" panose="02040503050406030204" pitchFamily="18" charset="0"/>
                                </a:rPr>
                                <m:t>𝑗</m:t>
                              </m:r>
                              <m:r>
                                <a:rPr lang="en-US" altLang="zh-CN" i="1">
                                  <a:solidFill>
                                    <a:srgbClr val="7030A0"/>
                                  </a:solidFill>
                                  <a:latin typeface="Cambria Math" panose="02040503050406030204" pitchFamily="18" charset="0"/>
                                </a:rPr>
                                <m:t>+1</m:t>
                              </m:r>
                            </m:sub>
                          </m:sSub>
                        </m:den>
                      </m:f>
                    </m:oMath>
                  </m:oMathPara>
                </a14:m>
                <a:endParaRPr lang="en-US" dirty="0" smtClean="0"/>
              </a:p>
              <a:p>
                <a:pPr marL="285750" indent="-285750">
                  <a:buFont typeface="Wingdings" panose="05000000000000000000" pitchFamily="2" charset="2"/>
                  <a:buChar char="§"/>
                </a:pPr>
                <a:r>
                  <a:rPr lang="zh-CN" altLang="en-US" dirty="0"/>
                  <a:t>要</a:t>
                </a:r>
                <a:r>
                  <a:rPr lang="zh-CN" altLang="en-US" dirty="0" smtClean="0"/>
                  <a:t>想求得</a:t>
                </a:r>
                <a:r>
                  <a:rPr lang="en-US" altLang="zh-CN" dirty="0" smtClean="0"/>
                  <a:t>n+1</a:t>
                </a:r>
                <a:r>
                  <a:rPr lang="zh-CN" altLang="en-US" dirty="0" smtClean="0"/>
                  <a:t>时刻的</a:t>
                </a:r>
                <a:r>
                  <a:rPr lang="zh-CN" altLang="en-US" dirty="0"/>
                  <a:t>动压</a:t>
                </a:r>
                <a:r>
                  <a:rPr lang="zh-CN" altLang="en-US" dirty="0" smtClean="0"/>
                  <a:t>分布，可以考虑先求得</a:t>
                </a:r>
                <a:r>
                  <a:rPr lang="en-US" altLang="zh-CN" dirty="0" smtClean="0"/>
                  <a:t>n+1</a:t>
                </a:r>
                <a:r>
                  <a:rPr lang="zh-CN" altLang="en-US" dirty="0" smtClean="0"/>
                  <a:t>时刻相对于</a:t>
                </a:r>
                <a:r>
                  <a:rPr lang="en-US" altLang="zh-CN" dirty="0" smtClean="0"/>
                  <a:t>n</a:t>
                </a:r>
                <a:r>
                  <a:rPr lang="zh-CN" altLang="en-US" dirty="0" smtClean="0"/>
                  <a:t>时刻</a:t>
                </a:r>
                <a:r>
                  <a:rPr lang="zh-CN" altLang="en-US" dirty="0"/>
                  <a:t>动压</a:t>
                </a:r>
                <a:r>
                  <a:rPr lang="zh-CN" altLang="en-US" dirty="0" smtClean="0"/>
                  <a:t>的变化值</a:t>
                </a:r>
                <a14:m>
                  <m:oMath xmlns:m="http://schemas.openxmlformats.org/officeDocument/2006/math">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𝑃</m:t>
                        </m:r>
                        <m:r>
                          <a:rPr lang="en-US" altLang="zh-CN" b="0" i="1" smtClean="0">
                            <a:latin typeface="Cambria Math" panose="02040503050406030204" pitchFamily="18" charset="0"/>
                          </a:rPr>
                          <m:t>𝐷</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Sub>
                  </m:oMath>
                </a14:m>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𝑃𝐷</m:t>
                      </m:r>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𝑃𝐷</m:t>
                      </m:r>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sub>
                        <m:sup>
                          <m:r>
                            <a:rPr lang="en-US" altLang="zh-CN" b="0" i="1" smtClean="0">
                              <a:solidFill>
                                <a:schemeClr val="tx1"/>
                              </a:solidFill>
                              <a:latin typeface="Cambria Math" panose="02040503050406030204" pitchFamily="18" charset="0"/>
                            </a:rPr>
                            <m:t>𝑛</m:t>
                          </m:r>
                        </m:sup>
                      </m:sSubSup>
                      <m:r>
                        <a:rPr lang="en-US" altLang="zh-CN" b="0" i="1" smtClean="0">
                          <a:solidFill>
                            <a:schemeClr val="tx1"/>
                          </a:solidFill>
                          <a:latin typeface="Cambria Math" panose="02040503050406030204" pitchFamily="18" charset="0"/>
                        </a:rPr>
                        <m:t>+∆</m:t>
                      </m:r>
                      <m:d>
                        <m:dPr>
                          <m:ctrlPr>
                            <a:rPr lang="en-US" altLang="zh-CN" i="1">
                              <a:solidFill>
                                <a:schemeClr val="tx1"/>
                              </a:solidFill>
                              <a:latin typeface="Cambria Math" panose="02040503050406030204" pitchFamily="18" charset="0"/>
                            </a:rPr>
                          </m:ctrlPr>
                        </m:dPr>
                        <m:e>
                          <m:r>
                            <a:rPr lang="en-US" altLang="zh-CN" i="1">
                              <a:solidFill>
                                <a:schemeClr val="tx1"/>
                              </a:solidFill>
                              <a:latin typeface="Cambria Math" panose="02040503050406030204" pitchFamily="18" charset="0"/>
                            </a:rPr>
                            <m:t>𝑃</m:t>
                          </m:r>
                          <m:r>
                            <a:rPr lang="en-US" altLang="zh-CN" b="0" i="1" smtClean="0">
                              <a:solidFill>
                                <a:schemeClr val="tx1"/>
                              </a:solidFill>
                              <a:latin typeface="Cambria Math" panose="02040503050406030204" pitchFamily="18" charset="0"/>
                            </a:rPr>
                            <m:t>𝐷</m:t>
                          </m:r>
                        </m:e>
                      </m:d>
                      <m:sSub>
                        <m:sSubPr>
                          <m:ctrlPr>
                            <a:rPr lang="en-US" altLang="zh-CN" b="0" i="1" smtClean="0">
                              <a:solidFill>
                                <a:schemeClr val="tx1"/>
                              </a:solidFill>
                              <a:latin typeface="Cambria Math" panose="02040503050406030204" pitchFamily="18" charset="0"/>
                            </a:rPr>
                          </m:ctrlPr>
                        </m:sSubPr>
                        <m:e>
                          <m:d>
                            <m:dPr>
                              <m:begChr m:val=""/>
                              <m:endChr m:val="|"/>
                              <m:ctrlPr>
                                <a:rPr lang="en-US" altLang="zh-CN" b="0"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sub>
                      </m:sSub>
                    </m:oMath>
                  </m:oMathPara>
                </a14:m>
                <a:endParaRPr lang="en-US" dirty="0" smtClean="0"/>
              </a:p>
              <a:p>
                <a:pPr marL="285750" indent="-285750">
                  <a:buFont typeface="Wingdings" panose="05000000000000000000" pitchFamily="2" charset="2"/>
                  <a:buChar char="§"/>
                </a:pPr>
                <a:r>
                  <a:rPr lang="zh-CN" altLang="en-US" dirty="0" smtClean="0"/>
                  <a:t>具体的讲，</a:t>
                </a:r>
                <a:r>
                  <a:rPr lang="en-US" altLang="zh-CN" dirty="0" err="1" smtClean="0"/>
                  <a:t>x,y</a:t>
                </a:r>
                <a:r>
                  <a:rPr lang="zh-CN" altLang="en-US" dirty="0"/>
                  <a:t>方向</a:t>
                </a:r>
                <a:r>
                  <a:rPr lang="zh-CN" altLang="en-US" dirty="0" smtClean="0"/>
                  <a:t>的动压变</a:t>
                </a:r>
                <a:r>
                  <a:rPr lang="zh-CN" altLang="en-US" dirty="0"/>
                  <a:t>化关系</a:t>
                </a:r>
                <a:r>
                  <a:rPr lang="zh-CN" altLang="en-US" dirty="0" smtClean="0"/>
                  <a:t>为（</a:t>
                </a:r>
                <a:r>
                  <a:rPr lang="en-US" altLang="zh-CN" dirty="0" smtClean="0"/>
                  <a:t>B-1</a:t>
                </a:r>
                <a:r>
                  <a:rPr lang="zh-CN" altLang="en-US" dirty="0" smtClean="0"/>
                  <a:t>）：</a:t>
                </a:r>
                <a:endParaRPr lang="en-US" altLang="zh-CN" dirty="0"/>
              </a:p>
              <a:p>
                <a:pPr algn="ctr"/>
                <a:r>
                  <a:rPr lang="en-US" altLang="zh-CN" dirty="0"/>
                  <a:t>x</a:t>
                </a:r>
                <a:r>
                  <a:rPr lang="zh-CN" altLang="en-US" dirty="0"/>
                  <a:t>方向：</a:t>
                </a:r>
                <a14:m>
                  <m:oMath xmlns:m="http://schemas.openxmlformats.org/officeDocument/2006/math">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𝑃𝐷</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𝑃𝐷</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endParaRPr lang="en-US" altLang="zh-CN" dirty="0"/>
              </a:p>
              <a:p>
                <a:pPr algn="ctr"/>
                <a:r>
                  <a:rPr lang="en-US" altLang="zh-CN" dirty="0"/>
                  <a:t>y</a:t>
                </a:r>
                <a:r>
                  <a:rPr lang="zh-CN" altLang="en-US" dirty="0"/>
                  <a:t>方向：</a:t>
                </a:r>
                <a14:m>
                  <m:oMath xmlns:m="http://schemas.openxmlformats.org/officeDocument/2006/math">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𝑃𝐷</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𝑃𝐷</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𝑃𝐷</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endParaRPr lang="en-US" dirty="0" smtClean="0"/>
              </a:p>
              <a:p>
                <a:pPr marL="285750" indent="-285750">
                  <a:buFont typeface="Wingdings" panose="05000000000000000000" pitchFamily="2" charset="2"/>
                  <a:buChar char="§"/>
                </a:pPr>
                <a:r>
                  <a:rPr lang="zh-CN" altLang="en-US" dirty="0" smtClean="0"/>
                  <a:t>以上做法的好处是，</a:t>
                </a:r>
                <a:r>
                  <a:rPr lang="zh-CN" altLang="en-US" dirty="0"/>
                  <a:t>既可以利用</a:t>
                </a:r>
                <a:r>
                  <a:rPr lang="en-US" altLang="zh-CN" dirty="0"/>
                  <a:t>n</a:t>
                </a:r>
                <a:r>
                  <a:rPr lang="zh-CN" altLang="en-US" dirty="0"/>
                  <a:t>时刻</a:t>
                </a:r>
                <a:r>
                  <a:rPr lang="zh-CN" altLang="en-US" dirty="0" smtClean="0"/>
                  <a:t>的动压分</a:t>
                </a:r>
                <a:r>
                  <a:rPr lang="zh-CN" altLang="en-US" dirty="0"/>
                  <a:t>布求得一些近似关</a:t>
                </a:r>
                <a:r>
                  <a:rPr lang="zh-CN" altLang="en-US" dirty="0" smtClean="0"/>
                  <a:t>系，又可以求</a:t>
                </a:r>
                <a:r>
                  <a:rPr lang="zh-CN" altLang="en-US" dirty="0"/>
                  <a:t>得了</a:t>
                </a:r>
                <a:r>
                  <a:rPr lang="en-US" altLang="zh-CN" dirty="0"/>
                  <a:t>n+1</a:t>
                </a:r>
                <a:r>
                  <a:rPr lang="zh-CN" altLang="en-US" dirty="0"/>
                  <a:t>时刻</a:t>
                </a:r>
                <a:r>
                  <a:rPr lang="zh-CN" altLang="en-US" dirty="0" smtClean="0"/>
                  <a:t>的动压分</a:t>
                </a:r>
                <a:r>
                  <a:rPr lang="zh-CN" altLang="en-US" dirty="0"/>
                  <a:t>布；</a:t>
                </a:r>
                <a:r>
                  <a:rPr lang="zh-CN" altLang="en-US" dirty="0" smtClean="0"/>
                  <a:t>同理，对于其他物理量，我们应当采用相同的策略（</a:t>
                </a:r>
                <a:r>
                  <a:rPr lang="en-US" altLang="zh-CN" dirty="0" smtClean="0"/>
                  <a:t>B-2</a:t>
                </a:r>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r>
                            <a:rPr lang="en-US" b="0" i="1" smtClean="0">
                              <a:latin typeface="Cambria Math" panose="02040503050406030204" pitchFamily="18" charset="0"/>
                            </a:rPr>
                            <m:t>𝑇𝑀</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𝐷𝑅𝐹𝑉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r>
                            <a:rPr lang="en-US" i="1">
                              <a:latin typeface="Cambria Math" panose="02040503050406030204" pitchFamily="18" charset="0"/>
                            </a:rPr>
                            <m:t>𝑇𝑀</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Sub>
                    </m:oMath>
                  </m:oMathPara>
                </a14:m>
                <a:endParaRPr lang="en-US" dirty="0" smtClean="0"/>
              </a:p>
              <a:p>
                <a:r>
                  <a:rPr lang="zh-CN" altLang="en-US" dirty="0"/>
                  <a:t>上</a:t>
                </a:r>
                <a:r>
                  <a:rPr lang="zh-CN" altLang="en-US" dirty="0" smtClean="0"/>
                  <a:t>式的意义在于说明</a:t>
                </a:r>
                <a:r>
                  <a:rPr lang="en-US" altLang="zh-CN" dirty="0" smtClean="0"/>
                  <a:t>n+1</a:t>
                </a:r>
                <a:r>
                  <a:rPr lang="zh-CN" altLang="en-US" dirty="0" smtClean="0"/>
                  <a:t>时刻液相质量流的精确解（</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smtClean="0"/>
                  <a:t>）可表达为</a:t>
                </a:r>
                <a:r>
                  <a:rPr lang="en-US" altLang="zh-CN" dirty="0" smtClean="0"/>
                  <a:t>n+1</a:t>
                </a:r>
                <a:r>
                  <a:rPr lang="zh-CN" altLang="en-US" dirty="0" smtClean="0"/>
                  <a:t>时刻的近似值（</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𝑋𝑇𝑀</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smtClean="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𝑌𝑇𝑀</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smtClean="0"/>
                  <a:t>）与修正值（</a:t>
                </a:r>
                <a14:m>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oMath>
                </a14:m>
                <a:r>
                  <a:rPr lang="zh-CN" altLang="en-US" dirty="0" smtClean="0"/>
                  <a:t>，</a:t>
                </a:r>
                <a14:m>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oMath>
                </a14:m>
                <a:r>
                  <a:rPr lang="zh-CN" altLang="en-US" dirty="0" smtClean="0"/>
                  <a:t>）之和！</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722671" y="980420"/>
                <a:ext cx="11208774" cy="5596212"/>
              </a:xfrm>
              <a:prstGeom prst="rect">
                <a:avLst/>
              </a:prstGeom>
              <a:blipFill>
                <a:blip r:embed="rId4"/>
                <a:stretch>
                  <a:fillRect l="-490" t="-327" b="-327"/>
                </a:stretch>
              </a:blipFill>
            </p:spPr>
            <p:txBody>
              <a:bodyPr/>
              <a:lstStyle/>
              <a:p>
                <a:r>
                  <a:rPr lang="en-US">
                    <a:noFill/>
                  </a:rPr>
                  <a:t> </a:t>
                </a:r>
              </a:p>
            </p:txBody>
          </p:sp>
        </mc:Fallback>
      </mc:AlternateContent>
    </p:spTree>
    <p:extLst>
      <p:ext uri="{BB962C8B-B14F-4D97-AF65-F5344CB8AC3E}">
        <p14:creationId xmlns:p14="http://schemas.microsoft.com/office/powerpoint/2010/main" val="700002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1620" y="980770"/>
                <a:ext cx="12952347" cy="589424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第一个方面，</a:t>
                </a:r>
                <a:r>
                  <a:rPr lang="en-US" altLang="zh-CN" dirty="0" smtClean="0"/>
                  <a:t> </a:t>
                </a:r>
                <a:r>
                  <a:rPr lang="en-US" altLang="zh-CN" dirty="0"/>
                  <a:t>n+1</a:t>
                </a:r>
                <a:r>
                  <a:rPr lang="zh-CN" altLang="en-US" dirty="0"/>
                  <a:t>时刻</a:t>
                </a:r>
                <a:r>
                  <a:rPr lang="zh-CN" altLang="en-US" dirty="0" smtClean="0"/>
                  <a:t>的液相质</a:t>
                </a:r>
                <a:r>
                  <a:rPr lang="zh-CN" altLang="en-US" dirty="0"/>
                  <a:t>量流</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也满</a:t>
                </a:r>
                <a:r>
                  <a:rPr lang="zh-CN" altLang="en-US" dirty="0" smtClean="0"/>
                  <a:t>足微元体</a:t>
                </a:r>
                <a:r>
                  <a:rPr lang="en-US" altLang="zh-CN" dirty="0" smtClean="0"/>
                  <a:t>(</a:t>
                </a:r>
                <a:r>
                  <a:rPr lang="en-US" altLang="zh-CN" dirty="0" err="1" smtClean="0"/>
                  <a:t>j,k</a:t>
                </a:r>
                <a:r>
                  <a:rPr lang="en-US" altLang="zh-CN" dirty="0" smtClean="0"/>
                  <a:t>)</a:t>
                </a:r>
                <a:r>
                  <a:rPr lang="zh-CN" altLang="en-US" dirty="0" smtClean="0"/>
                  <a:t>的质</a:t>
                </a:r>
                <a:r>
                  <a:rPr lang="zh-CN" altLang="en-US" dirty="0"/>
                  <a:t>量守恒定</a:t>
                </a:r>
                <a:r>
                  <a:rPr lang="zh-CN" altLang="en-US" dirty="0" smtClean="0"/>
                  <a:t>律</a:t>
                </a:r>
                <a:r>
                  <a:rPr lang="zh-CN" altLang="en-US" dirty="0"/>
                  <a:t>（</a:t>
                </a:r>
                <a:r>
                  <a:rPr lang="zh-CN" altLang="en-US" dirty="0">
                    <a:solidFill>
                      <a:srgbClr val="FF0000"/>
                    </a:solidFill>
                  </a:rPr>
                  <a:t>这是限制</a:t>
                </a:r>
                <a14:m>
                  <m:oMath xmlns:m="http://schemas.openxmlformats.org/officeDocument/2006/math">
                    <m:r>
                      <a:rPr lang="en-US" altLang="zh-CN" b="1" i="1">
                        <a:solidFill>
                          <a:srgbClr val="FF0000"/>
                        </a:solidFill>
                        <a:latin typeface="Cambria Math" panose="02040503050406030204" pitchFamily="18" charset="0"/>
                      </a:rPr>
                      <m:t>𝑷</m:t>
                    </m:r>
                    <m:r>
                      <a:rPr lang="en-US" altLang="zh-CN" b="1" i="1">
                        <a:solidFill>
                          <a:srgbClr val="FF0000"/>
                        </a:solidFill>
                        <a:latin typeface="Cambria Math" panose="02040503050406030204" pitchFamily="18" charset="0"/>
                      </a:rPr>
                      <m:t>−</m:t>
                    </m:r>
                    <m:acc>
                      <m:accPr>
                        <m:chr m:val="⃑"/>
                        <m:ctrlPr>
                          <a:rPr lang="en-US" altLang="zh-CN" b="1" i="1">
                            <a:solidFill>
                              <a:srgbClr val="FF0000"/>
                            </a:solidFill>
                            <a:latin typeface="Cambria Math" panose="02040503050406030204" pitchFamily="18" charset="0"/>
                          </a:rPr>
                        </m:ctrlPr>
                      </m:accPr>
                      <m:e>
                        <m:r>
                          <a:rPr lang="en-US" altLang="zh-CN" b="1" i="1">
                            <a:solidFill>
                              <a:srgbClr val="FF0000"/>
                            </a:solidFill>
                            <a:latin typeface="Cambria Math" panose="02040503050406030204" pitchFamily="18" charset="0"/>
                          </a:rPr>
                          <m:t>𝒗</m:t>
                        </m:r>
                      </m:e>
                    </m:acc>
                  </m:oMath>
                </a14:m>
                <a:r>
                  <a:rPr lang="zh-CN" altLang="en-US" dirty="0">
                    <a:solidFill>
                      <a:srgbClr val="FF0000"/>
                    </a:solidFill>
                  </a:rPr>
                  <a:t>关系的唯一方程</a:t>
                </a:r>
                <a:r>
                  <a:rPr lang="zh-CN" altLang="en-US" dirty="0" smtClean="0">
                    <a:solidFill>
                      <a:srgbClr val="FF0000"/>
                    </a:solidFill>
                  </a:rPr>
                  <a:t>！</a:t>
                </a:r>
                <a:r>
                  <a:rPr lang="zh-CN" altLang="en-US" dirty="0" smtClean="0"/>
                  <a:t>），故根据微元体质量守恒：</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d>
                        <m:dPr>
                          <m:begChr m:val="{"/>
                          <m:endChr m:val="}"/>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nary>
                                    <m:naryPr>
                                      <m:chr m:val="∑"/>
                                      <m:supHide m:val="on"/>
                                      <m:ctrlPr>
                                        <a:rPr lang="en-US" altLang="zh-CN" b="0"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ctrlPr>
                                                <a:rPr lang="en-US" altLang="zh-CN" b="0" i="1" smtClean="0">
                                                  <a:solidFill>
                                                    <a:srgbClr val="FF0000"/>
                                                  </a:solidFill>
                                                  <a:latin typeface="Cambria Math" panose="02040503050406030204" pitchFamily="18" charset="0"/>
                                                </a:rPr>
                                              </m:ctrlPr>
                                            </m:dPr>
                                            <m:e>
                                              <m:nary>
                                                <m:naryPr>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0</m:t>
                                                  </m:r>
                                                </m:sub>
                                                <m:sup>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nary>
                                              <m:r>
                                                <a:rPr lang="en-US" altLang="zh-CN" b="0" i="1" smtClean="0">
                                                  <a:solidFill>
                                                    <a:srgbClr val="FF0000"/>
                                                  </a:solidFill>
                                                  <a:latin typeface="Cambria Math" panose="02040503050406030204" pitchFamily="18" charset="0"/>
                                                </a:rPr>
                                                <m:t>𝑑</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𝑖</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e>
                                  </m:nary>
                                </m:e>
                              </m:d>
                            </m:e>
                            <m:sup>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sup>
                          </m:sSup>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nary>
                                    <m:naryPr>
                                      <m:chr m:val="∑"/>
                                      <m:supHide m:val="on"/>
                                      <m:ctrlPr>
                                        <a:rPr lang="en-US" altLang="zh-CN" b="0"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ctrlPr>
                                                <a:rPr lang="en-US" altLang="zh-CN" b="0" i="1" smtClean="0">
                                                  <a:solidFill>
                                                    <a:srgbClr val="FF0000"/>
                                                  </a:solidFill>
                                                  <a:latin typeface="Cambria Math" panose="02040503050406030204" pitchFamily="18" charset="0"/>
                                                </a:rPr>
                                              </m:ctrlPr>
                                            </m:dPr>
                                            <m:e>
                                              <m:nary>
                                                <m:naryPr>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0</m:t>
                                                  </m:r>
                                                </m:sub>
                                                <m:sup>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nary>
                                              <m:r>
                                                <a:rPr lang="en-US" altLang="zh-CN" b="0" i="1" smtClean="0">
                                                  <a:solidFill>
                                                    <a:srgbClr val="FF0000"/>
                                                  </a:solidFill>
                                                  <a:latin typeface="Cambria Math" panose="02040503050406030204" pitchFamily="18" charset="0"/>
                                                </a:rPr>
                                                <m:t>𝑑</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𝑖</m:t>
                                          </m:r>
                                        </m:sub>
                                      </m:sSub>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e>
                                  </m:nary>
                                </m:e>
                              </m:d>
                            </m:e>
                            <m:sup>
                              <m:r>
                                <a:rPr lang="en-US" altLang="zh-CN" b="0" i="1" smtClean="0">
                                  <a:solidFill>
                                    <a:srgbClr val="FF0000"/>
                                  </a:solidFill>
                                  <a:latin typeface="Cambria Math" panose="02040503050406030204" pitchFamily="18" charset="0"/>
                                </a:rPr>
                                <m:t>𝑡</m:t>
                              </m:r>
                            </m:sup>
                          </m:sSup>
                        </m:e>
                      </m:d>
                      <m:r>
                        <a:rPr lang="en-US" altLang="zh-CN" i="1">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sub>
                          </m:sSub>
                        </m:e>
                      </m:d>
                      <m:r>
                        <a:rPr lang="en-US" altLang="zh-CN" b="0" i="1" smtClean="0">
                          <a:solidFill>
                            <a:schemeClr val="tx1"/>
                          </a:solidFill>
                          <a:latin typeface="Cambria Math" panose="02040503050406030204" pitchFamily="18" charset="0"/>
                        </a:rPr>
                        <m:t>+</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sub>
                                  </m:sSub>
                                  <m:r>
                                    <a:rPr lang="en-US" altLang="zh-CN" b="0" i="1" smtClean="0">
                                      <a:solidFill>
                                        <a:schemeClr val="accent2"/>
                                      </a:solidFill>
                                      <a:latin typeface="Cambria Math" panose="02040503050406030204" pitchFamily="18" charset="0"/>
                                    </a:rPr>
                                    <m:t>−</m:t>
                                  </m:r>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𝑥</m:t>
                                      </m:r>
                                    </m:sub>
                                  </m:sSub>
                                </m:e>
                              </m:d>
                            </m:e>
                            <m:sub>
                              <m:r>
                                <a:rPr lang="en-US" altLang="zh-CN" b="0" i="1" smtClean="0">
                                  <a:solidFill>
                                    <a:schemeClr val="accent2"/>
                                  </a:solidFill>
                                  <a:latin typeface="Cambria Math" panose="02040503050406030204" pitchFamily="18" charset="0"/>
                                </a:rPr>
                                <m:t>𝑖</m:t>
                              </m:r>
                            </m:sub>
                          </m:sSub>
                        </m:e>
                      </m:nary>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sub>
                                  </m:sSub>
                                  <m:r>
                                    <a:rPr lang="en-US" altLang="zh-CN" b="0" i="1" smtClean="0">
                                      <a:solidFill>
                                        <a:schemeClr val="accent2"/>
                                      </a:solidFill>
                                      <a:latin typeface="Cambria Math" panose="02040503050406030204" pitchFamily="18" charset="0"/>
                                    </a:rPr>
                                    <m:t>−</m:t>
                                  </m:r>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𝑦</m:t>
                                      </m:r>
                                    </m:sub>
                                  </m:sSub>
                                </m:e>
                              </m:d>
                            </m:e>
                            <m:sub>
                              <m:r>
                                <a:rPr lang="en-US" altLang="zh-CN" b="0" i="1" smtClean="0">
                                  <a:solidFill>
                                    <a:schemeClr val="accent2"/>
                                  </a:solidFill>
                                  <a:latin typeface="Cambria Math" panose="02040503050406030204" pitchFamily="18" charset="0"/>
                                </a:rPr>
                                <m:t>𝑖</m:t>
                              </m:r>
                            </m:sub>
                          </m:sSub>
                        </m:e>
                      </m:nary>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𝑥</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𝑦</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𝑣𝑠𝑧</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𝑧</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𝑧</m:t>
                                      </m:r>
                                    </m:sub>
                                  </m:sSub>
                                  <m:r>
                                    <a:rPr lang="en-US" altLang="zh-CN" b="0" i="1" smtClean="0">
                                      <a:solidFill>
                                        <a:schemeClr val="accent2"/>
                                      </a:solidFill>
                                      <a:latin typeface="Cambria Math" panose="02040503050406030204" pitchFamily="18" charset="0"/>
                                    </a:rPr>
                                    <m:t>−</m:t>
                                  </m:r>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𝑣𝑠𝑧</m:t>
                                      </m:r>
                                    </m:e>
                                  </m:d>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𝑧</m:t>
                                      </m:r>
                                    </m:sub>
                                  </m:sSub>
                                </m:e>
                              </m:d>
                            </m:e>
                            <m:sub>
                              <m:r>
                                <a:rPr lang="en-US" altLang="zh-CN" b="0" i="1" smtClean="0">
                                  <a:solidFill>
                                    <a:schemeClr val="accent2"/>
                                  </a:solidFill>
                                  <a:latin typeface="Cambria Math" panose="02040503050406030204" pitchFamily="18" charset="0"/>
                                </a:rPr>
                                <m:t>𝑖</m:t>
                              </m:r>
                            </m:sub>
                          </m:sSub>
                        </m:e>
                      </m:nary>
                      <m:r>
                        <a:rPr lang="en-US" altLang="zh-CN" i="1">
                          <a:latin typeface="Cambria Math" panose="02040503050406030204" pitchFamily="18" charset="0"/>
                        </a:rPr>
                        <m:t>=0</m:t>
                      </m:r>
                    </m:oMath>
                  </m:oMathPara>
                </a14:m>
                <a:endParaRPr lang="en-US" dirty="0" smtClean="0"/>
              </a:p>
              <a:p>
                <a:endParaRPr lang="en-US" dirty="0" smtClean="0"/>
              </a:p>
              <a:p>
                <a:endParaRPr lang="en-US" dirty="0" smtClean="0"/>
              </a:p>
              <a:p>
                <a:pPr marL="285750" indent="-285750">
                  <a:buFont typeface="Wingdings" panose="05000000000000000000" pitchFamily="2" charset="2"/>
                  <a:buChar char="§"/>
                </a:pPr>
                <a:r>
                  <a:rPr lang="zh-CN" altLang="en-US" b="0" dirty="0" smtClean="0"/>
                  <a:t>对上式使用隐式差分得</a:t>
                </a:r>
                <a14:m>
                  <m:oMath xmlns:m="http://schemas.openxmlformats.org/officeDocument/2006/math">
                    <m:r>
                      <a:rPr lang="zh-CN" altLang="en-US" i="1">
                        <a:latin typeface="Cambria Math" panose="02040503050406030204" pitchFamily="18" charset="0"/>
                      </a:rPr>
                      <m:t>：</m:t>
                    </m:r>
                  </m:oMath>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𝑗</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𝑘</m:t>
                          </m:r>
                        </m:sub>
                      </m:sSub>
                      <m:d>
                        <m:dPr>
                          <m:begChr m:val="{"/>
                          <m:endChr m:val="}"/>
                          <m:ctrlPr>
                            <a:rPr lang="en-US" b="0" i="1" smtClean="0">
                              <a:solidFill>
                                <a:srgbClr val="FF0000"/>
                              </a:solidFill>
                              <a:latin typeface="Cambria Math" panose="02040503050406030204" pitchFamily="18" charset="0"/>
                            </a:rPr>
                          </m:ctrlPr>
                        </m:dPr>
                        <m:e>
                          <m:d>
                            <m:dPr>
                              <m:begChr m:val="["/>
                              <m:endChr m:val="]"/>
                              <m:ctrlPr>
                                <a:rPr lang="en-US" b="0" i="1" smtClean="0">
                                  <a:solidFill>
                                    <a:srgbClr val="FF0000"/>
                                  </a:solidFill>
                                  <a:latin typeface="Cambria Math" panose="02040503050406030204" pitchFamily="18" charset="0"/>
                                </a:rPr>
                              </m:ctrlPr>
                            </m:dPr>
                            <m:e>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e>
                                          </m:nary>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𝑖</m:t>
                                      </m:r>
                                    </m:sub>
                                  </m:sSub>
                                </m:e>
                              </m:nary>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d>
                            <m:dPr>
                              <m:begChr m:val="["/>
                              <m:endChr m:val="]"/>
                              <m:ctrlPr>
                                <a:rPr lang="en-US" b="0" i="1" smtClean="0">
                                  <a:solidFill>
                                    <a:srgbClr val="FF0000"/>
                                  </a:solidFill>
                                  <a:latin typeface="Cambria Math" panose="02040503050406030204" pitchFamily="18" charset="0"/>
                                </a:rPr>
                              </m:ctrlPr>
                            </m:dPr>
                            <m:e>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e>
                                          </m:nary>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𝑖</m:t>
                                      </m:r>
                                    </m:sub>
                                  </m:sSub>
                                </m:e>
                              </m:nary>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e>
                      </m:d>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𝑦</m:t>
                          </m:r>
                        </m:e>
                        <m:sub>
                          <m:r>
                            <a:rPr lang="en-US" b="0" i="1" smtClean="0">
                              <a:solidFill>
                                <a:srgbClr val="00B050"/>
                              </a:solidFill>
                              <a:latin typeface="Cambria Math" panose="02040503050406030204" pitchFamily="18" charset="0"/>
                            </a:rPr>
                            <m:t>𝑘</m:t>
                          </m:r>
                        </m:sub>
                      </m:sSub>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+0.5,</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−0.5,</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e>
                      </m:d>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𝑗</m:t>
                          </m:r>
                        </m:sub>
                      </m:sSub>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+0.5</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−0.5</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e>
                      </m:d>
                      <m:r>
                        <a:rPr lang="en-US" b="0" i="1" smtClean="0">
                          <a:solidFill>
                            <a:schemeClr val="tx1"/>
                          </a:solidFill>
                          <a:latin typeface="Cambria Math" panose="02040503050406030204" pitchFamily="18" charset="0"/>
                        </a:rPr>
                        <m:t>+</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𝑦</m:t>
                          </m:r>
                        </m:e>
                        <m:sub>
                          <m:r>
                            <a:rPr lang="en-US" b="0" i="1" smtClean="0">
                              <a:solidFill>
                                <a:schemeClr val="accent2"/>
                              </a:solidFill>
                              <a:latin typeface="Cambria Math" panose="02040503050406030204" pitchFamily="18" charset="0"/>
                            </a:rPr>
                            <m:t>𝑘</m:t>
                          </m:r>
                        </m:sub>
                      </m:sSub>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sub>
                                    <m:sup>
                                      <m:r>
                                        <a:rPr lang="en-US" b="0" i="1" smtClean="0">
                                          <a:solidFill>
                                            <a:schemeClr val="accent2"/>
                                          </a:solidFill>
                                          <a:latin typeface="Cambria Math" panose="02040503050406030204" pitchFamily="18" charset="0"/>
                                        </a:rPr>
                                        <m:t>𝑛</m:t>
                                      </m:r>
                                      <m:r>
                                        <a:rPr lang="en-US" b="0" i="1" smtClean="0">
                                          <a:solidFill>
                                            <a:schemeClr val="accent2"/>
                                          </a:solidFill>
                                          <a:latin typeface="Cambria Math" panose="02040503050406030204" pitchFamily="18" charset="0"/>
                                        </a:rPr>
                                        <m:t>+1</m:t>
                                      </m:r>
                                    </m:sup>
                                  </m:sSubSup>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sub>
                                    <m:sup>
                                      <m:r>
                                        <a:rPr lang="en-US" b="0" i="1" smtClean="0">
                                          <a:solidFill>
                                            <a:schemeClr val="accent2"/>
                                          </a:solidFill>
                                          <a:latin typeface="Cambria Math" panose="02040503050406030204" pitchFamily="18" charset="0"/>
                                        </a:rPr>
                                        <m:t>𝑛</m:t>
                                      </m:r>
                                      <m:r>
                                        <a:rPr lang="en-US" b="0" i="1" smtClean="0">
                                          <a:solidFill>
                                            <a:schemeClr val="accent2"/>
                                          </a:solidFill>
                                          <a:latin typeface="Cambria Math" panose="02040503050406030204" pitchFamily="18" charset="0"/>
                                        </a:rPr>
                                        <m:t>+1</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𝑗</m:t>
                          </m:r>
                        </m:sub>
                      </m:sSub>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r>
                                        <a:rPr lang="en-US" b="0" i="1" smtClean="0">
                                          <a:solidFill>
                                            <a:schemeClr val="accent2"/>
                                          </a:solidFill>
                                          <a:latin typeface="Cambria Math" panose="02040503050406030204" pitchFamily="18" charset="0"/>
                                        </a:rPr>
                                        <m:t>+1</m:t>
                                      </m:r>
                                    </m:sup>
                                  </m:sSubSup>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r>
                                        <a:rPr lang="en-US" b="0" i="1" smtClean="0">
                                          <a:solidFill>
                                            <a:schemeClr val="accent2"/>
                                          </a:solidFill>
                                          <a:latin typeface="Cambria Math" panose="02040503050406030204" pitchFamily="18" charset="0"/>
                                        </a:rPr>
                                        <m:t>+1</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tx1"/>
                          </a:solidFill>
                          <a:latin typeface="Cambria Math" panose="02040503050406030204" pitchFamily="18" charset="0"/>
                        </a:rPr>
                        <m:t>=</m:t>
                      </m:r>
                      <m:r>
                        <a:rPr lang="en-US" b="0" i="1" smtClean="0">
                          <a:latin typeface="Cambria Math" panose="02040503050406030204" pitchFamily="18" charset="0"/>
                        </a:rPr>
                        <m:t>0</m:t>
                      </m:r>
                    </m:oMath>
                  </m:oMathPara>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51620" y="980770"/>
                <a:ext cx="12952347" cy="5894242"/>
              </a:xfrm>
              <a:prstGeom prst="rect">
                <a:avLst/>
              </a:prstGeom>
              <a:blipFill>
                <a:blip r:embed="rId4"/>
                <a:stretch>
                  <a:fillRect l="-282" t="-310"/>
                </a:stretch>
              </a:blipFill>
            </p:spPr>
            <p:txBody>
              <a:bodyPr/>
              <a:lstStyle/>
              <a:p>
                <a:r>
                  <a:rPr lang="en-US">
                    <a:noFill/>
                  </a:rPr>
                  <a:t> </a:t>
                </a:r>
              </a:p>
            </p:txBody>
          </p:sp>
        </mc:Fallback>
      </mc:AlternateContent>
    </p:spTree>
    <p:extLst>
      <p:ext uri="{BB962C8B-B14F-4D97-AF65-F5344CB8AC3E}">
        <p14:creationId xmlns:p14="http://schemas.microsoft.com/office/powerpoint/2010/main" val="815958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31036" y="4151041"/>
                <a:ext cx="11496007" cy="342946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为什么将质量守恒表达为</a:t>
                </a:r>
                <a:r>
                  <a:rPr lang="en-US" altLang="zh-CN" dirty="0"/>
                  <a:t>n+1</a:t>
                </a:r>
                <a:r>
                  <a:rPr lang="zh-CN" altLang="en-US" dirty="0"/>
                  <a:t>时刻的质量流</a:t>
                </a:r>
                <a:r>
                  <a:rPr lang="zh-CN" altLang="en-US" dirty="0" smtClean="0"/>
                  <a:t>？</a:t>
                </a:r>
                <a:endParaRPr lang="en-US" altLang="zh-CN" dirty="0" smtClean="0"/>
              </a:p>
              <a:p>
                <a:endParaRPr lang="en-US" dirty="0"/>
              </a:p>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𝜌</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𝜌</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num>
                        <m:den>
                          <m:r>
                            <a:rPr lang="en-US" b="0" i="1" smtClean="0">
                              <a:latin typeface="Cambria Math" panose="02040503050406030204" pitchFamily="18" charset="0"/>
                            </a:rPr>
                            <m:t>∆</m:t>
                          </m:r>
                          <m:r>
                            <a:rPr lang="en-US" b="0" i="1" smtClean="0">
                              <a:latin typeface="Cambria Math" panose="02040503050406030204" pitchFamily="18" charset="0"/>
                            </a:rPr>
                            <m:t>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r>
                        <a:rPr lang="en-US" b="1"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r>
                        <a:rPr lang="en-US" b="1"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𝟎</m:t>
                      </m:r>
                    </m:oMath>
                  </m:oMathPara>
                </a14:m>
                <a:endParaRPr lang="en-US" b="1" dirty="0" smtClean="0">
                  <a:ea typeface="Cambria Math" panose="02040503050406030204" pitchFamily="18" charset="0"/>
                </a:endParaRPr>
              </a:p>
              <a:p>
                <a:r>
                  <a:rPr lang="zh-CN" altLang="en-US" dirty="0"/>
                  <a:t>假</a:t>
                </a:r>
                <a:r>
                  <a:rPr lang="zh-CN" altLang="en-US" dirty="0" smtClean="0"/>
                  <a:t>设开始时，系统过热，则相邻两个小的时间间隔内，可假设不结晶：</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=0,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=1.0</m:t>
                    </m:r>
                  </m:oMath>
                </a14:m>
                <a:r>
                  <a:rPr lang="zh-CN" altLang="en-US" dirty="0" smtClean="0"/>
                  <a:t>，故第四、五式为零。由于微元体内发生冷却，则</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&gt;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𝑛</m:t>
                        </m:r>
                      </m:sup>
                    </m:sSubSup>
                  </m:oMath>
                </a14:m>
                <a:r>
                  <a:rPr lang="zh-CN" altLang="en-US" dirty="0" smtClean="0"/>
                  <a:t>，即第一个分式</a:t>
                </a:r>
                <a:r>
                  <a:rPr lang="en-US" altLang="zh-CN" dirty="0" smtClean="0"/>
                  <a:t>&gt;0</a:t>
                </a:r>
                <a:r>
                  <a:rPr lang="zh-CN" altLang="en-US" dirty="0" smtClean="0"/>
                  <a:t>。若假设系统初始时刻速度均为零，则第二、三个分式也为零。故上式使用</a:t>
                </a:r>
                <a:r>
                  <a:rPr lang="en-US" altLang="zh-CN" dirty="0" smtClean="0"/>
                  <a:t>n</a:t>
                </a:r>
                <a:r>
                  <a:rPr lang="zh-CN" altLang="en-US" dirty="0" smtClean="0"/>
                  <a:t>时刻的速度分布并不正确。从上述分析可以看出，熔体冷却导致的密度增加要求</a:t>
                </a:r>
                <a:r>
                  <a:rPr lang="en-US" altLang="zh-CN" dirty="0" smtClean="0"/>
                  <a:t>Y</a:t>
                </a:r>
                <a:r>
                  <a:rPr lang="zh-CN" altLang="en-US" dirty="0" smtClean="0"/>
                  <a:t>方向速度不为零，这并不违背观察事实，因为冷却的液体会自然下沉（熔体重力大于浮力）。综上，质量守恒方程应当使用</a:t>
                </a:r>
                <a:r>
                  <a:rPr lang="en-US" altLang="zh-CN" dirty="0" smtClean="0"/>
                  <a:t>n+1</a:t>
                </a:r>
                <a:r>
                  <a:rPr lang="zh-CN" altLang="en-US" dirty="0" smtClean="0"/>
                  <a:t>时刻的质量流。</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31036" y="4151041"/>
                <a:ext cx="11496007" cy="3429465"/>
              </a:xfrm>
              <a:prstGeom prst="rect">
                <a:avLst/>
              </a:prstGeom>
              <a:blipFill>
                <a:blip r:embed="rId2"/>
                <a:stretch>
                  <a:fillRect l="-477" t="-1066" r="-477" b="-5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31036" y="980420"/>
                <a:ext cx="11361095" cy="310219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同样，令</a:t>
                </a:r>
                <a14:m>
                  <m:oMath xmlns:m="http://schemas.openxmlformats.org/officeDocument/2006/math">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m:t>
                    </m:r>
                    <m:r>
                      <a:rPr lang="en-US" altLang="zh-CN" i="1">
                        <a:latin typeface="Cambria Math" panose="02040503050406030204" pitchFamily="18" charset="0"/>
                      </a:rPr>
                      <m:t>𝑅𝐹𝑉𝑋</m:t>
                    </m:r>
                    <m:r>
                      <a:rPr lang="en-US" altLang="zh-CN" i="1">
                        <a:latin typeface="Cambria Math" panose="02040503050406030204" pitchFamily="18" charset="0"/>
                      </a:rPr>
                      <m:t>,</m:t>
                    </m:r>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a:latin typeface="Cambria Math" panose="02040503050406030204" pitchFamily="18" charset="0"/>
                      </a:rPr>
                      <m:t>=</m:t>
                    </m:r>
                    <m:r>
                      <a:rPr lang="en-US" altLang="zh-CN" i="1">
                        <a:latin typeface="Cambria Math" panose="02040503050406030204" pitchFamily="18" charset="0"/>
                      </a:rPr>
                      <m:t>𝑅𝐹𝑉𝑌</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𝑅𝐹𝑉𝑆𝑋</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𝑅𝐹𝑉𝑆𝑌</m:t>
                    </m:r>
                  </m:oMath>
                </a14:m>
                <a:r>
                  <a:rPr lang="zh-CN" altLang="en-US" dirty="0"/>
                  <a:t>，化简上式得：</a:t>
                </a:r>
                <a:endParaRPr lang="en-US" altLang="zh-C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sSubSup>
                                            <m:sSubSupPr>
                                              <m:ctrlPr>
                                                <a:rPr lang="en-US" b="0" i="1" smtClean="0">
                                                  <a:latin typeface="Cambria Math" panose="02040503050406030204" pitchFamily="18" charset="0"/>
                                                </a:rPr>
                                              </m:ctrlPr>
                                            </m:sSubSupPr>
                                            <m:e>
                                              <m:r>
                                                <m:rPr>
                                                  <m:brk m:alnAt="23"/>
                                                </m:rP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sup>
                                          </m:sSubSup>
                                        </m:sub>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d>
                        <m:dPr>
                          <m:begChr m:val="["/>
                          <m:endChr m:val="]"/>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𝑅𝐹𝑉𝑆𝑋</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𝑅𝐹𝑉𝑆𝑋</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𝑅𝐹𝑉𝑆𝑌</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𝑅𝐹𝑉𝑆𝑌</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e>
                            <m:sub>
                              <m:r>
                                <a:rPr lang="en-US" b="0" i="1" smtClean="0">
                                  <a:latin typeface="Cambria Math" panose="02040503050406030204" pitchFamily="18" charset="0"/>
                                </a:rPr>
                                <m:t>𝑖</m:t>
                              </m:r>
                            </m:sub>
                          </m:sSub>
                        </m:e>
                      </m:nary>
                      <m:r>
                        <a:rPr lang="en-US" i="1">
                          <a:latin typeface="Cambria Math" panose="02040503050406030204" pitchFamily="18" charset="0"/>
                        </a:rPr>
                        <m:t>=0</m:t>
                      </m:r>
                    </m:oMath>
                  </m:oMathPara>
                </a14:m>
                <a:endParaRPr lang="en-US" dirty="0"/>
              </a:p>
              <a:p>
                <a:r>
                  <a:rPr lang="zh-CN" altLang="en-US" dirty="0"/>
                  <a:t>其中，</a:t>
                </a:r>
                <a14:m>
                  <m:oMath xmlns:m="http://schemas.openxmlformats.org/officeDocument/2006/math">
                    <m:nary>
                      <m:naryP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r>
                              <m:rPr>
                                <m:brk m:alnAt="23"/>
                              </m:rPr>
                              <a:rPr lang="en-US" i="1">
                                <a:latin typeface="Cambria Math" panose="02040503050406030204" pitchFamily="18" charset="0"/>
                              </a:rPr>
                              <m:t>𝑓</m:t>
                            </m:r>
                          </m:e>
                          <m:sub>
                            <m:r>
                              <a:rPr lang="en-US" i="1">
                                <a:latin typeface="Cambria Math" panose="02040503050406030204" pitchFamily="18" charset="0"/>
                              </a:rPr>
                              <m:t>𝑆</m:t>
                            </m:r>
                          </m:sub>
                          <m:sup>
                            <m:r>
                              <a:rPr lang="en-US" i="1">
                                <a:latin typeface="Cambria Math" panose="02040503050406030204" pitchFamily="18" charset="0"/>
                              </a:rPr>
                              <m:t>𝑛</m:t>
                            </m:r>
                          </m:sup>
                        </m:sSubSup>
                      </m:sub>
                      <m:sup>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𝑆</m:t>
                            </m:r>
                          </m:sub>
                          <m:sup>
                            <m:r>
                              <a:rPr lang="en-US" i="1">
                                <a:latin typeface="Cambria Math" panose="02040503050406030204" pitchFamily="18" charset="0"/>
                              </a:rPr>
                              <m:t>𝑛</m:t>
                            </m:r>
                            <m:r>
                              <a:rPr lang="en-US" i="1">
                                <a:latin typeface="Cambria Math" panose="02040503050406030204" pitchFamily="18" charset="0"/>
                              </a:rPr>
                              <m:t>+1</m:t>
                            </m:r>
                          </m:sup>
                        </m:sSubSup>
                      </m:sup>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e>
                    </m:nary>
                    <m:r>
                      <a:rPr lang="en-US" i="1">
                        <a:latin typeface="Cambria Math" panose="02040503050406030204" pitchFamily="18" charset="0"/>
                      </a:rPr>
                      <m:t>𝑑</m:t>
                    </m:r>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𝑆</m:t>
                        </m:r>
                      </m:sub>
                      <m:sup>
                        <m:r>
                          <a:rPr lang="en-US" i="1">
                            <a:latin typeface="Cambria Math" panose="02040503050406030204" pitchFamily="18" charset="0"/>
                          </a:rPr>
                          <m:t>′</m:t>
                        </m:r>
                      </m:sup>
                    </m:sSubSup>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e>
                    </m:acc>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r>
                      <a:rPr lang="en-US" i="1">
                        <a:latin typeface="Cambria Math" panose="02040503050406030204" pitchFamily="18" charset="0"/>
                      </a:rPr>
                      <m:t>=0.5</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𝜌</m:t>
                            </m:r>
                          </m:e>
                          <m:sub>
                            <m:r>
                              <a:rPr lang="en-US" i="1">
                                <a:latin typeface="Cambria Math" panose="02040503050406030204" pitchFamily="18" charset="0"/>
                              </a:rPr>
                              <m:t>𝑆𝑗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𝜌</m:t>
                            </m:r>
                          </m:e>
                          <m:sub>
                            <m:r>
                              <a:rPr lang="en-US" i="1">
                                <a:latin typeface="Cambria Math" panose="02040503050406030204" pitchFamily="18" charset="0"/>
                              </a:rPr>
                              <m:t>𝑆𝑗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31036" y="980420"/>
                <a:ext cx="11361095" cy="3102196"/>
              </a:xfrm>
              <a:prstGeom prst="rect">
                <a:avLst/>
              </a:prstGeom>
              <a:blipFill>
                <a:blip r:embed="rId4"/>
                <a:stretch>
                  <a:fillRect l="-483" t="-1179"/>
                </a:stretch>
              </a:blipFill>
            </p:spPr>
            <p:txBody>
              <a:bodyPr/>
              <a:lstStyle/>
              <a:p>
                <a:r>
                  <a:rPr lang="en-US">
                    <a:noFill/>
                  </a:rPr>
                  <a:t> </a:t>
                </a:r>
              </a:p>
            </p:txBody>
          </p:sp>
        </mc:Fallback>
      </mc:AlternateContent>
    </p:spTree>
    <p:extLst>
      <p:ext uri="{BB962C8B-B14F-4D97-AF65-F5344CB8AC3E}">
        <p14:creationId xmlns:p14="http://schemas.microsoft.com/office/powerpoint/2010/main" val="217484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8303" y="3016045"/>
            <a:ext cx="1460091" cy="14600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88394" y="3016044"/>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8212" y="3016043"/>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28303" y="1555951"/>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28302" y="4476134"/>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79541" y="390832"/>
            <a:ext cx="2474820" cy="1939413"/>
            <a:chOff x="1079541" y="390832"/>
            <a:chExt cx="2474820" cy="1939413"/>
          </a:xfrm>
        </p:grpSpPr>
        <p:cxnSp>
          <p:nvCxnSpPr>
            <p:cNvPr id="8" name="Straight Arrow Connector 7"/>
            <p:cNvCxnSpPr/>
            <p:nvPr/>
          </p:nvCxnSpPr>
          <p:spPr>
            <a:xfrm>
              <a:off x="1541206" y="707923"/>
              <a:ext cx="1725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548581" y="707923"/>
              <a:ext cx="0" cy="1578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403987" y="390832"/>
                  <a:ext cx="11503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𝑗</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03987" y="390832"/>
                  <a:ext cx="1150374"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0800000">
                  <a:off x="1079541" y="1430593"/>
                  <a:ext cx="461665" cy="899652"/>
                </a:xfrm>
                <a:prstGeom prst="rect">
                  <a:avLst/>
                </a:prstGeom>
                <a:noFill/>
              </p:spPr>
              <p:txBody>
                <a:bodyPr vert="eaVert"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rot="10800000">
                  <a:off x="1079541" y="1430593"/>
                  <a:ext cx="461665" cy="899652"/>
                </a:xfrm>
                <a:prstGeom prst="rect">
                  <a:avLst/>
                </a:prstGeom>
                <a:blipFill>
                  <a:blip r:embed="rId3"/>
                  <a:stretch>
                    <a:fillRect/>
                  </a:stretch>
                </a:blipFill>
              </p:spPr>
              <p:txBody>
                <a:bodyPr/>
                <a:lstStyle/>
                <a:p>
                  <a:r>
                    <a:rPr lang="en-US">
                      <a:noFill/>
                    </a:rPr>
                    <a:t> </a:t>
                  </a:r>
                </a:p>
              </p:txBody>
            </p:sp>
          </mc:Fallback>
        </mc:AlternateContent>
      </p:grpSp>
      <p:cxnSp>
        <p:nvCxnSpPr>
          <p:cNvPr id="15" name="Straight Connector 14"/>
          <p:cNvCxnSpPr/>
          <p:nvPr/>
        </p:nvCxnSpPr>
        <p:spPr>
          <a:xfrm flipV="1">
            <a:off x="3768212" y="760164"/>
            <a:ext cx="0" cy="2255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28302" y="760164"/>
            <a:ext cx="0" cy="7957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678561" y="765084"/>
            <a:ext cx="0" cy="7957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146026" y="765081"/>
            <a:ext cx="0" cy="2255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68212" y="943897"/>
            <a:ext cx="14600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28302" y="943897"/>
            <a:ext cx="146009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88393" y="943897"/>
            <a:ext cx="145763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4026310" y="553066"/>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4026310" y="553066"/>
                <a:ext cx="988142" cy="391646"/>
              </a:xfrm>
              <a:prstGeom prst="rect">
                <a:avLst/>
              </a:prstGeom>
              <a:blipFill>
                <a:blip r:embed="rId4"/>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98691" y="565360"/>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498691" y="565360"/>
                <a:ext cx="988142" cy="391646"/>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48948" y="555530"/>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948948" y="555530"/>
                <a:ext cx="988142" cy="391646"/>
              </a:xfrm>
              <a:prstGeom prst="rect">
                <a:avLst/>
              </a:prstGeom>
              <a:blipFill>
                <a:blip r:embed="rId6"/>
                <a:stretch>
                  <a:fillRect b="-9375"/>
                </a:stretch>
              </a:blipFill>
            </p:spPr>
            <p:txBody>
              <a:bodyPr/>
              <a:lstStyle/>
              <a:p>
                <a:r>
                  <a:rPr lang="en-US">
                    <a:noFill/>
                  </a:rPr>
                  <a:t> </a:t>
                </a:r>
              </a:p>
            </p:txBody>
          </p:sp>
        </mc:Fallback>
      </mc:AlternateContent>
      <p:cxnSp>
        <p:nvCxnSpPr>
          <p:cNvPr id="28" name="Straight Connector 27"/>
          <p:cNvCxnSpPr/>
          <p:nvPr/>
        </p:nvCxnSpPr>
        <p:spPr>
          <a:xfrm>
            <a:off x="6678561" y="1555951"/>
            <a:ext cx="25834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690849" y="5926391"/>
            <a:ext cx="25834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146026" y="3016042"/>
            <a:ext cx="9684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43569" y="4466301"/>
            <a:ext cx="9684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8767916" y="2050018"/>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8767916" y="2050018"/>
                <a:ext cx="988142" cy="369332"/>
              </a:xfrm>
              <a:prstGeom prst="rect">
                <a:avLst/>
              </a:prstGeom>
              <a:blipFill>
                <a:blip r:embed="rId7"/>
                <a:stretch>
                  <a:fillRect b="-6557"/>
                </a:stretch>
              </a:blipFill>
            </p:spPr>
            <p:txBody>
              <a:bodyPr/>
              <a:lstStyle/>
              <a:p>
                <a:r>
                  <a:rPr lang="en-US">
                    <a:noFill/>
                  </a:rPr>
                  <a:t> </a:t>
                </a:r>
              </a:p>
            </p:txBody>
          </p:sp>
        </mc:Fallback>
      </mc:AlternateContent>
      <p:cxnSp>
        <p:nvCxnSpPr>
          <p:cNvPr id="35" name="Straight Arrow Connector 34"/>
          <p:cNvCxnSpPr/>
          <p:nvPr/>
        </p:nvCxnSpPr>
        <p:spPr>
          <a:xfrm>
            <a:off x="8863781" y="1555951"/>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61322" y="3013587"/>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8684342" y="3545132"/>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684342" y="3545132"/>
                <a:ext cx="988142"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8684342" y="5002767"/>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8684342" y="5002767"/>
                <a:ext cx="988142" cy="369332"/>
              </a:xfrm>
              <a:prstGeom prst="rect">
                <a:avLst/>
              </a:prstGeom>
              <a:blipFill>
                <a:blip r:embed="rId9"/>
                <a:stretch>
                  <a:fillRect b="-6667"/>
                </a:stretch>
              </a:blipFill>
            </p:spPr>
            <p:txBody>
              <a:bodyPr/>
              <a:lstStyle/>
              <a:p>
                <a:r>
                  <a:rPr lang="en-US">
                    <a:noFill/>
                  </a:rPr>
                  <a:t> </a:t>
                </a:r>
              </a:p>
            </p:txBody>
          </p:sp>
        </mc:Fallback>
      </mc:AlternateContent>
      <p:cxnSp>
        <p:nvCxnSpPr>
          <p:cNvPr id="39" name="Straight Arrow Connector 38"/>
          <p:cNvCxnSpPr/>
          <p:nvPr/>
        </p:nvCxnSpPr>
        <p:spPr>
          <a:xfrm>
            <a:off x="8866242" y="4485973"/>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899355" y="3664974"/>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364361" y="3655146"/>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899355" y="2240516"/>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424515" y="3664974"/>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899355" y="5125063"/>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p:cNvSpPr txBox="1"/>
              <p:nvPr/>
            </p:nvSpPr>
            <p:spPr>
              <a:xfrm>
                <a:off x="5550309"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5550309" y="3153486"/>
                <a:ext cx="882446" cy="391646"/>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646177" y="173047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5646177" y="1730476"/>
                <a:ext cx="882446" cy="391646"/>
              </a:xfrm>
              <a:prstGeom prst="rect">
                <a:avLst/>
              </a:prstGeom>
              <a:blipFill>
                <a:blip r:embed="rId1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961241"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961241" y="3153486"/>
                <a:ext cx="882446" cy="39164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5652325" y="4618711"/>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5652325" y="4618711"/>
                <a:ext cx="882446" cy="391646"/>
              </a:xfrm>
              <a:prstGeom prst="rect">
                <a:avLst/>
              </a:prstGeom>
              <a:blipFill>
                <a:blip r:embed="rId13"/>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184854"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4184854" y="3153486"/>
                <a:ext cx="882446" cy="391646"/>
              </a:xfrm>
              <a:prstGeom prst="rect">
                <a:avLst/>
              </a:prstGeom>
              <a:blipFill>
                <a:blip r:embed="rId14"/>
                <a:stretch>
                  <a:fillRect b="-7692"/>
                </a:stretch>
              </a:blipFill>
            </p:spPr>
            <p:txBody>
              <a:bodyPr/>
              <a:lstStyle/>
              <a:p>
                <a:r>
                  <a:rPr lang="en-US">
                    <a:noFill/>
                  </a:rPr>
                  <a:t> </a:t>
                </a:r>
              </a:p>
            </p:txBody>
          </p:sp>
        </mc:Fallback>
      </mc:AlternateContent>
      <p:cxnSp>
        <p:nvCxnSpPr>
          <p:cNvPr id="51" name="Straight Arrow Connector 50"/>
          <p:cNvCxnSpPr/>
          <p:nvPr/>
        </p:nvCxnSpPr>
        <p:spPr>
          <a:xfrm>
            <a:off x="5067300" y="3746088"/>
            <a:ext cx="367481"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528623" y="3751002"/>
            <a:ext cx="367481"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973097" y="2898058"/>
            <a:ext cx="0" cy="2554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973097" y="4306529"/>
            <a:ext cx="0" cy="31218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5653551" y="3996817"/>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5653551" y="3996817"/>
                <a:ext cx="695629" cy="391646"/>
              </a:xfrm>
              <a:prstGeom prst="rect">
                <a:avLst/>
              </a:prstGeom>
              <a:blipFill>
                <a:blip r:embed="rId15"/>
                <a:stretch>
                  <a:fillRect r="-38261"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665845" y="2556390"/>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5665845" y="2556390"/>
                <a:ext cx="695629" cy="391646"/>
              </a:xfrm>
              <a:prstGeom prst="rect">
                <a:avLst/>
              </a:prstGeom>
              <a:blipFill>
                <a:blip r:embed="rId16"/>
                <a:stretch>
                  <a:fillRect r="-38261"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378681" y="3689561"/>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6378681" y="3689561"/>
                <a:ext cx="695629" cy="391646"/>
              </a:xfrm>
              <a:prstGeom prst="rect">
                <a:avLst/>
              </a:prstGeom>
              <a:blipFill>
                <a:blip r:embed="rId17"/>
                <a:stretch>
                  <a:fillRect r="-37719"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643286" y="3672359"/>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4643286" y="3672359"/>
                <a:ext cx="695629" cy="391646"/>
              </a:xfrm>
              <a:prstGeom prst="rect">
                <a:avLst/>
              </a:prstGeom>
              <a:blipFill>
                <a:blip r:embed="rId18"/>
                <a:stretch>
                  <a:fillRect r="-37719" b="-7692"/>
                </a:stretch>
              </a:blipFill>
            </p:spPr>
            <p:txBody>
              <a:bodyPr/>
              <a:lstStyle/>
              <a:p>
                <a:r>
                  <a:rPr lang="en-US">
                    <a:noFill/>
                  </a:rPr>
                  <a:t> </a:t>
                </a:r>
              </a:p>
            </p:txBody>
          </p:sp>
        </mc:Fallback>
      </mc:AlternateContent>
      <p:sp>
        <p:nvSpPr>
          <p:cNvPr id="50" name="Rectangle 49"/>
          <p:cNvSpPr/>
          <p:nvPr/>
        </p:nvSpPr>
        <p:spPr>
          <a:xfrm>
            <a:off x="5982317" y="3013587"/>
            <a:ext cx="1460091" cy="1460091"/>
          </a:xfrm>
          <a:prstGeom prst="rect">
            <a:avLst/>
          </a:prstGeom>
          <a:noFill/>
          <a:ln w="254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9929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8819" y="1039761"/>
                <a:ext cx="11326762" cy="5060937"/>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将（</a:t>
                </a:r>
                <a:r>
                  <a:rPr lang="en-US" altLang="zh-CN" dirty="0" smtClean="0"/>
                  <a:t>B-2</a:t>
                </a:r>
                <a:r>
                  <a:rPr lang="zh-CN" altLang="en-US" dirty="0" smtClean="0"/>
                  <a:t>）式带入上式，并分离出修正值和近似值（</a:t>
                </a:r>
                <a:r>
                  <a:rPr lang="en-US" altLang="zh-CN" dirty="0" smtClean="0"/>
                  <a:t>B-3</a:t>
                </a:r>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𝑅𝐹𝑉𝑋𝑇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𝑅𝐹𝑉𝑋𝑇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𝑅𝐹𝑉𝑌𝑇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𝑅𝐹𝑉𝑌𝑇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0.5</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e>
                                          </m:d>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𝑅𝐹𝑉𝑆𝑋</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𝑅𝐹𝑉𝑆𝑋</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𝑅𝐹𝑉𝑆𝑌</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𝑅𝐹𝑉𝑆𝑌</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𝑅𝐸</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m:oMathPara>
                </a14:m>
                <a:endParaRPr lang="en-US" altLang="zh-CN" b="0" dirty="0" smtClean="0"/>
              </a:p>
              <a:p>
                <a:pPr marL="285750" indent="-285750">
                  <a:buFont typeface="Wingdings" panose="05000000000000000000" pitchFamily="2" charset="2"/>
                  <a:buChar char="§"/>
                </a:pPr>
                <a:r>
                  <a:rPr lang="zh-CN" altLang="en-US" dirty="0"/>
                  <a:t>上</a:t>
                </a:r>
                <a:r>
                  <a:rPr lang="zh-CN" altLang="en-US" dirty="0" smtClean="0"/>
                  <a:t>式是由质量守恒方程直接推导得来，是在任何情况下都必须满足的方程，故方程左右恒等。显然，方程左边代表修正部分，方程右边代表近似部分。若修正部分</a:t>
                </a:r>
                <a:r>
                  <a:rPr lang="en-US" altLang="zh-CN" dirty="0" smtClean="0">
                    <a:sym typeface="Wingdings" panose="05000000000000000000" pitchFamily="2" charset="2"/>
                  </a:rPr>
                  <a:t>0</a:t>
                </a:r>
                <a:r>
                  <a:rPr lang="zh-CN" altLang="en-US" dirty="0" smtClean="0">
                    <a:sym typeface="Wingdings" panose="05000000000000000000" pitchFamily="2" charset="2"/>
                  </a:rPr>
                  <a:t>，则近似部分</a:t>
                </a:r>
                <a:r>
                  <a:rPr lang="en-US" altLang="zh-CN" dirty="0" smtClean="0">
                    <a:sym typeface="Wingdings" panose="05000000000000000000" pitchFamily="2" charset="2"/>
                  </a:rPr>
                  <a:t></a:t>
                </a:r>
                <a:r>
                  <a:rPr lang="zh-CN" altLang="en-US" dirty="0" smtClean="0">
                    <a:sym typeface="Wingdings" panose="05000000000000000000" pitchFamily="2" charset="2"/>
                  </a:rPr>
                  <a:t>真解，因此上式描述了近似值与真解之间的接近程度。简单地讲，当左边</a:t>
                </a:r>
                <a:r>
                  <a:rPr lang="en-US" altLang="zh-CN" dirty="0" smtClean="0">
                    <a:sym typeface="Wingdings" panose="05000000000000000000" pitchFamily="2" charset="2"/>
                  </a:rPr>
                  <a:t>0</a:t>
                </a:r>
                <a:r>
                  <a:rPr lang="zh-CN" altLang="en-US" dirty="0" smtClean="0">
                    <a:sym typeface="Wingdings" panose="05000000000000000000" pitchFamily="2" charset="2"/>
                  </a:rPr>
                  <a:t>时，</a:t>
                </a:r>
                <a14:m>
                  <m:oMath xmlns:m="http://schemas.openxmlformats.org/officeDocument/2006/math">
                    <m:r>
                      <a:rPr lang="en-US" altLang="zh-CN" b="0" i="1" smtClean="0">
                        <a:latin typeface="Cambria Math" panose="02040503050406030204" pitchFamily="18" charset="0"/>
                        <a:sym typeface="Wingdings" panose="05000000000000000000" pitchFamily="2" charset="2"/>
                      </a:rPr>
                      <m:t>𝑅𝐹𝑉𝑋</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𝑌</m:t>
                    </m:r>
                    <m:r>
                      <a:rPr lang="en-US" altLang="zh-CN" b="0" i="1" smtClean="0">
                        <a:latin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sym typeface="Wingdings" panose="05000000000000000000" pitchFamily="2" charset="2"/>
                      </a:rPr>
                      <m:t>𝑇𝑀</m:t>
                    </m:r>
                    <m:r>
                      <a:rPr lang="en-US" altLang="zh-CN" b="0" i="1" smtClean="0">
                        <a:latin typeface="Cambria Math" panose="02040503050406030204" pitchFamily="18" charset="0"/>
                        <a:ea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ea typeface="Cambria Math" panose="02040503050406030204" pitchFamily="18" charset="0"/>
                        <a:sym typeface="Wingdings" panose="05000000000000000000" pitchFamily="2" charset="2"/>
                      </a:rPr>
                      <m:t>𝑅𝐹𝑉𝑋</m:t>
                    </m:r>
                    <m:r>
                      <a:rPr lang="en-US" altLang="zh-CN" b="0" i="1" smtClean="0">
                        <a:latin typeface="Cambria Math" panose="02040503050406030204" pitchFamily="18" charset="0"/>
                        <a:ea typeface="Cambria Math" panose="02040503050406030204" pitchFamily="18" charset="0"/>
                        <a:sym typeface="Wingdings" panose="05000000000000000000" pitchFamily="2" charset="2"/>
                      </a:rPr>
                      <m:t>(</m:t>
                    </m:r>
                    <m:r>
                      <a:rPr lang="en-US" altLang="zh-CN" b="0" i="1" smtClean="0">
                        <a:latin typeface="Cambria Math" panose="02040503050406030204" pitchFamily="18" charset="0"/>
                        <a:ea typeface="Cambria Math" panose="02040503050406030204" pitchFamily="18" charset="0"/>
                        <a:sym typeface="Wingdings" panose="05000000000000000000" pitchFamily="2" charset="2"/>
                      </a:rPr>
                      <m:t>𝑌</m:t>
                    </m:r>
                    <m:r>
                      <a:rPr lang="en-US" altLang="zh-CN" b="0" i="1" smtClean="0">
                        <a:latin typeface="Cambria Math" panose="02040503050406030204" pitchFamily="18" charset="0"/>
                        <a:ea typeface="Cambria Math" panose="02040503050406030204" pitchFamily="18" charset="0"/>
                        <a:sym typeface="Wingdings" panose="05000000000000000000" pitchFamily="2" charset="2"/>
                      </a:rPr>
                      <m:t>)</m:t>
                    </m:r>
                  </m:oMath>
                </a14:m>
                <a:r>
                  <a:rPr lang="zh-CN" altLang="en-US" b="0" dirty="0" smtClean="0"/>
                  <a:t>。</a:t>
                </a:r>
                <a:endParaRPr lang="en-US" altLang="zh-CN" b="0"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zh-CN" altLang="en-US" dirty="0" smtClean="0"/>
                  <a:t>又因为</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zh-CN" altLang="en-US" i="1">
                        <a:latin typeface="Cambria Math" panose="02040503050406030204" pitchFamily="18" charset="0"/>
                      </a:rPr>
                      <m:t>含有</m:t>
                    </m:r>
                  </m:oMath>
                </a14:m>
                <a:r>
                  <a:rPr lang="en-US" altLang="zh-CN" dirty="0" smtClean="0"/>
                  <a:t>n+1</a:t>
                </a:r>
                <a:r>
                  <a:rPr lang="zh-CN" altLang="en-US" dirty="0" smtClean="0"/>
                  <a:t>时刻动压项，故（</a:t>
                </a:r>
                <a:r>
                  <a:rPr lang="en-US" altLang="zh-CN" dirty="0" smtClean="0"/>
                  <a:t>B-3</a:t>
                </a:r>
                <a:r>
                  <a:rPr lang="zh-CN" altLang="en-US" dirty="0" smtClean="0"/>
                  <a:t>）也会存在</a:t>
                </a:r>
                <a:r>
                  <a:rPr lang="en-US" altLang="zh-CN" dirty="0" smtClean="0"/>
                  <a:t>n</a:t>
                </a:r>
                <a:r>
                  <a:rPr lang="zh-CN" altLang="en-US" dirty="0" smtClean="0"/>
                  <a:t>时刻动压项和</a:t>
                </a:r>
                <a:r>
                  <a:rPr lang="zh-CN" altLang="en-US" dirty="0"/>
                  <a:t>动压</a:t>
                </a:r>
                <a:r>
                  <a:rPr lang="zh-CN" altLang="en-US" dirty="0" smtClean="0"/>
                  <a:t>修正项。可以预期把动压修正项单独放到方程一边并且求出动压修正项，从而获得</a:t>
                </a:r>
                <a:r>
                  <a:rPr lang="en-US" altLang="zh-CN" dirty="0" smtClean="0"/>
                  <a:t>n+1</a:t>
                </a:r>
                <a:r>
                  <a:rPr lang="zh-CN" altLang="en-US" dirty="0" smtClean="0"/>
                  <a:t>时刻的动压分布，进而求得</a:t>
                </a:r>
                <a:r>
                  <a:rPr lang="en-US" altLang="zh-CN" dirty="0" smtClean="0"/>
                  <a:t>n+1</a:t>
                </a:r>
                <a:r>
                  <a:rPr lang="zh-CN" altLang="en-US" dirty="0" smtClean="0"/>
                  <a:t>时刻速度场。</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08819" y="1039761"/>
                <a:ext cx="11326762" cy="5060937"/>
              </a:xfrm>
              <a:prstGeom prst="rect">
                <a:avLst/>
              </a:prstGeom>
              <a:blipFill>
                <a:blip r:embed="rId3"/>
                <a:stretch>
                  <a:fillRect l="-323" t="-723" r="-430" b="-964"/>
                </a:stretch>
              </a:blipFill>
            </p:spPr>
            <p:txBody>
              <a:bodyPr/>
              <a:lstStyle/>
              <a:p>
                <a:r>
                  <a:rPr lang="en-US">
                    <a:noFill/>
                  </a:rPr>
                  <a:t> </a:t>
                </a:r>
              </a:p>
            </p:txBody>
          </p:sp>
        </mc:Fallback>
      </mc:AlternateContent>
    </p:spTree>
    <p:extLst>
      <p:ext uri="{BB962C8B-B14F-4D97-AF65-F5344CB8AC3E}">
        <p14:creationId xmlns:p14="http://schemas.microsoft.com/office/powerpoint/2010/main" val="295776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18738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187380"/>
                <a:ext cx="5987846" cy="523220"/>
              </a:xfrm>
              <a:prstGeom prst="rect">
                <a:avLst/>
              </a:prstGeom>
              <a:blipFill>
                <a:blip r:embed="rId3"/>
                <a:stretch>
                  <a:fillRect t="-12791"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89725" y="685846"/>
                <a:ext cx="11907338" cy="6974602"/>
              </a:xfrm>
              <a:prstGeom prst="rect">
                <a:avLst/>
              </a:prstGeom>
            </p:spPr>
            <p:txBody>
              <a:bodyPr wrap="square">
                <a:spAutoFit/>
              </a:bodyPr>
              <a:lstStyle/>
              <a:p>
                <a:pPr marL="285750" indent="-285750">
                  <a:buFont typeface="Wingdings" panose="05000000000000000000" pitchFamily="2" charset="2"/>
                  <a:buChar char="§"/>
                </a:pPr>
                <a:r>
                  <a:rPr lang="zh-CN" altLang="en-US" dirty="0" smtClean="0"/>
                  <a:t>第二个方面，分解</a:t>
                </a:r>
                <a:r>
                  <a:rPr lang="en-US" altLang="zh-CN" dirty="0" smtClean="0"/>
                  <a:t>n+1</a:t>
                </a:r>
                <a:r>
                  <a:rPr lang="zh-CN" altLang="en-US" dirty="0" smtClean="0"/>
                  <a:t>时刻的液相质量流：若令</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a:t>
                </a:r>
                <a14:m>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zh-CN" altLang="en-US" dirty="0"/>
                  <a:t>中的对流部分和扩散部分分别简写为：</a:t>
                </a:r>
                <a:endParaRPr lang="en-US" altLang="zh-CN"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e>
                            <m:sub>
                              <m:r>
                                <a:rPr lang="en-US" b="0" i="1" smtClean="0">
                                  <a:latin typeface="Cambria Math" panose="02040503050406030204" pitchFamily="18" charset="0"/>
                                </a:rPr>
                                <m:t>𝑖</m:t>
                              </m:r>
                            </m:sub>
                          </m:sSub>
                        </m:e>
                      </m:nary>
                    </m:oMath>
                  </m:oMathPara>
                </a14:m>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𝑉𝑋𝐶𝑂𝑁</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i="1">
                              <a:latin typeface="Cambria Math" panose="02040503050406030204" pitchFamily="18" charset="0"/>
                            </a:rPr>
                            <m:t>𝑉𝑉𝑋</m:t>
                          </m:r>
                          <m:r>
                            <a:rPr lang="en-US" i="1">
                              <a:latin typeface="Cambria Math" panose="02040503050406030204" pitchFamily="18" charset="0"/>
                            </a:rPr>
                            <m:t>1−</m:t>
                          </m:r>
                          <m:r>
                            <a:rPr lang="en-US" i="1">
                              <a:latin typeface="Cambria Math" panose="02040503050406030204" pitchFamily="18" charset="0"/>
                            </a:rPr>
                            <m:t>𝑉𝑉𝑋</m:t>
                          </m:r>
                          <m:r>
                            <a:rPr lang="en-US" i="1">
                              <a:latin typeface="Cambria Math" panose="02040503050406030204" pitchFamily="18" charset="0"/>
                            </a:rPr>
                            <m:t>2</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en>
                      </m:f>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𝑉𝑉𝑌</m:t>
                          </m:r>
                          <m:r>
                            <a:rPr lang="en-US" i="1">
                              <a:latin typeface="Cambria Math" panose="02040503050406030204" pitchFamily="18" charset="0"/>
                            </a:rPr>
                            <m:t>1−</m:t>
                          </m:r>
                          <m:r>
                            <a:rPr lang="en-US" i="1">
                              <a:latin typeface="Cambria Math" panose="02040503050406030204" pitchFamily="18" charset="0"/>
                            </a:rPr>
                            <m:t>𝑉𝑉𝑌</m:t>
                          </m:r>
                          <m:r>
                            <a:rPr lang="en-US" i="1">
                              <a:latin typeface="Cambria Math" panose="02040503050406030204" pitchFamily="18" charset="0"/>
                            </a:rPr>
                            <m:t>2</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en>
                      </m:f>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𝑉𝑆𝑋𝐶𝑂𝑁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𝑉𝑉𝑆𝑋</m:t>
                                      </m:r>
                                      <m:r>
                                        <a:rPr lang="en-US" b="0" i="1" smtClean="0">
                                          <a:latin typeface="Cambria Math" panose="02040503050406030204" pitchFamily="18" charset="0"/>
                                        </a:rPr>
                                        <m:t>1−</m:t>
                                      </m:r>
                                      <m:r>
                                        <a:rPr lang="en-US" b="0" i="1" smtClean="0">
                                          <a:latin typeface="Cambria Math" panose="02040503050406030204" pitchFamily="18" charset="0"/>
                                        </a:rPr>
                                        <m:t>𝑉𝑉𝑆𝑋</m:t>
                                      </m:r>
                                      <m:r>
                                        <a:rPr lang="en-US" b="0" i="1" smtClean="0">
                                          <a:latin typeface="Cambria Math" panose="02040503050406030204" pitchFamily="18" charset="0"/>
                                        </a:rPr>
                                        <m:t>2</m:t>
                                      </m:r>
                                    </m:e>
                                  </m:d>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𝑉𝑉𝑆𝑌</m:t>
                                      </m:r>
                                      <m:r>
                                        <a:rPr lang="en-US" b="0" i="1" smtClean="0">
                                          <a:latin typeface="Cambria Math" panose="02040503050406030204" pitchFamily="18" charset="0"/>
                                        </a:rPr>
                                        <m:t>1−</m:t>
                                      </m:r>
                                      <m:r>
                                        <a:rPr lang="en-US" b="0" i="1" smtClean="0">
                                          <a:latin typeface="Cambria Math" panose="02040503050406030204" pitchFamily="18" charset="0"/>
                                        </a:rPr>
                                        <m:t>𝑉𝑉𝑆𝑌</m:t>
                                      </m:r>
                                      <m:r>
                                        <a:rPr lang="en-US" b="0" i="1" smtClean="0">
                                          <a:latin typeface="Cambria Math" panose="02040503050406030204" pitchFamily="18" charset="0"/>
                                        </a:rPr>
                                        <m:t>2</m:t>
                                      </m:r>
                                    </m:e>
                                  </m:d>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r>
                        <a:rPr lang="en-US" b="0" i="1" smtClean="0">
                          <a:latin typeface="Cambria Math" panose="02040503050406030204" pitchFamily="18" charset="0"/>
                        </a:rPr>
                        <m:t>𝑆</m:t>
                      </m:r>
                      <m:r>
                        <a:rPr lang="en-US" i="1">
                          <a:latin typeface="Cambria Math" panose="02040503050406030204" pitchFamily="18" charset="0"/>
                        </a:rPr>
                        <m:t>𝑋𝐷𝐼</m:t>
                      </m:r>
                      <m:sSubSup>
                        <m:sSubSupPr>
                          <m:ctrlPr>
                            <a:rPr lang="en-US"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i="1">
                              <a:latin typeface="Cambria Math" panose="02040503050406030204" pitchFamily="18" charset="0"/>
                            </a:rPr>
                            <m:t>𝑉𝐷</m:t>
                          </m:r>
                          <m:r>
                            <a:rPr lang="en-US" b="0" i="1" smtClean="0">
                              <a:latin typeface="Cambria Math" panose="02040503050406030204" pitchFamily="18" charset="0"/>
                            </a:rPr>
                            <m:t>𝑆</m:t>
                          </m:r>
                          <m:r>
                            <a:rPr lang="en-US" i="1">
                              <a:latin typeface="Cambria Math" panose="02040503050406030204" pitchFamily="18" charset="0"/>
                            </a:rPr>
                            <m:t>𝑋</m:t>
                          </m:r>
                          <m:r>
                            <a:rPr lang="en-US" i="1">
                              <a:latin typeface="Cambria Math" panose="02040503050406030204" pitchFamily="18" charset="0"/>
                            </a:rPr>
                            <m:t>1−</m:t>
                          </m:r>
                          <m:r>
                            <a:rPr lang="en-US" i="1">
                              <a:latin typeface="Cambria Math" panose="02040503050406030204" pitchFamily="18" charset="0"/>
                            </a:rPr>
                            <m:t>𝑉𝐷𝑆𝑋</m:t>
                          </m:r>
                          <m:r>
                            <a:rPr lang="en-US" i="1">
                              <a:latin typeface="Cambria Math" panose="02040503050406030204" pitchFamily="18" charset="0"/>
                            </a:rPr>
                            <m:t>2</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b="0" i="1" smtClean="0">
                                  <a:latin typeface="Cambria Math" panose="02040503050406030204" pitchFamily="18" charset="0"/>
                                </a:rPr>
                                <m:t>+1</m:t>
                              </m:r>
                            </m:sub>
                          </m:sSub>
                        </m:den>
                      </m:f>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𝑉𝐷</m:t>
                          </m:r>
                          <m:r>
                            <a:rPr lang="en-US" b="0" i="1" smtClean="0">
                              <a:latin typeface="Cambria Math" panose="02040503050406030204" pitchFamily="18" charset="0"/>
                            </a:rPr>
                            <m:t>𝑆</m:t>
                          </m:r>
                          <m:r>
                            <a:rPr lang="en-US" i="1" smtClean="0">
                              <a:latin typeface="Cambria Math" panose="02040503050406030204" pitchFamily="18" charset="0"/>
                            </a:rPr>
                            <m:t>𝑌</m:t>
                          </m:r>
                          <m:r>
                            <a:rPr lang="en-US" i="1" smtClean="0">
                              <a:latin typeface="Cambria Math" panose="02040503050406030204" pitchFamily="18" charset="0"/>
                            </a:rPr>
                            <m:t>1−</m:t>
                          </m:r>
                          <m:r>
                            <a:rPr lang="en-US" i="1" smtClean="0">
                              <a:latin typeface="Cambria Math" panose="02040503050406030204" pitchFamily="18" charset="0"/>
                            </a:rPr>
                            <m:t>𝑉𝐷𝑆𝑌</m:t>
                          </m:r>
                          <m:r>
                            <a:rPr lang="en-US" i="1">
                              <a:latin typeface="Cambria Math" panose="02040503050406030204" pitchFamily="18" charset="0"/>
                            </a:rPr>
                            <m:t>2</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en>
                      </m:f>
                    </m:oMath>
                  </m:oMathPara>
                </a14:m>
                <a:endParaRPr lang="en-US" dirty="0" smtClean="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𝑃𝑆</m:t>
                      </m:r>
                      <m:sSubSup>
                        <m:sSubSupPr>
                          <m:ctrlPr>
                            <a:rPr lang="en-US" i="1">
                              <a:latin typeface="Cambria Math" panose="02040503050406030204" pitchFamily="18" charset="0"/>
                            </a:rPr>
                          </m:ctrlPr>
                        </m:sSubSupPr>
                        <m:e>
                          <m:r>
                            <a:rPr lang="en-US" i="1">
                              <a:latin typeface="Cambria Math" panose="02040503050406030204" pitchFamily="18" charset="0"/>
                            </a:rPr>
                            <m:t>𝑋</m:t>
                          </m:r>
                          <m:r>
                            <a:rPr lang="en-US" b="0" i="1" smtClean="0">
                              <a:latin typeface="Cambria Math" panose="02040503050406030204" pitchFamily="18" charset="0"/>
                            </a:rPr>
                            <m:t>𝑆</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en>
                      </m:f>
                      <m:r>
                        <a:rPr lang="en-US" b="0" i="1" smtClean="0">
                          <a:solidFill>
                            <a:srgbClr val="FF0000"/>
                          </a:solidFill>
                          <a:latin typeface="Cambria Math" panose="02040503050406030204" pitchFamily="18" charset="0"/>
                        </a:rPr>
                        <m:t>~0</m:t>
                      </m:r>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e>
                              </m:d>
                            </m:e>
                            <m:sub>
                              <m:r>
                                <a:rPr lang="en-US" b="0" i="1" smtClean="0">
                                  <a:latin typeface="Cambria Math" panose="02040503050406030204" pitchFamily="18" charset="0"/>
                                </a:rPr>
                                <m:t>𝑖</m:t>
                              </m:r>
                            </m:sub>
                          </m:sSub>
                        </m:e>
                      </m:nary>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𝑉𝑌𝐶𝑂𝑁</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f>
                        <m:fPr>
                          <m:ctrlPr>
                            <a:rPr lang="en-US" i="1">
                              <a:latin typeface="Cambria Math" panose="02040503050406030204" pitchFamily="18" charset="0"/>
                            </a:rPr>
                          </m:ctrlPr>
                        </m:fPr>
                        <m:num>
                          <m:r>
                            <a:rPr lang="en-US" i="1">
                              <a:latin typeface="Cambria Math" panose="02040503050406030204" pitchFamily="18" charset="0"/>
                            </a:rPr>
                            <m:t>𝑉𝑉𝑋</m:t>
                          </m:r>
                          <m:r>
                            <a:rPr lang="en-US" i="1">
                              <a:latin typeface="Cambria Math" panose="02040503050406030204" pitchFamily="18" charset="0"/>
                            </a:rPr>
                            <m:t>3−</m:t>
                          </m:r>
                          <m:r>
                            <a:rPr lang="en-US" i="1">
                              <a:latin typeface="Cambria Math" panose="02040503050406030204" pitchFamily="18" charset="0"/>
                            </a:rPr>
                            <m:t>𝑉𝑉𝑋</m:t>
                          </m:r>
                          <m:r>
                            <a:rPr lang="en-US" i="1">
                              <a:latin typeface="Cambria Math" panose="02040503050406030204" pitchFamily="18" charset="0"/>
                            </a:rPr>
                            <m:t>4</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i="1">
                              <a:latin typeface="Cambria Math" panose="02040503050406030204" pitchFamily="18" charset="0"/>
                            </a:rPr>
                            <m:t>𝑉𝑉𝑌</m:t>
                          </m:r>
                          <m:r>
                            <a:rPr lang="en-US" i="1">
                              <a:latin typeface="Cambria Math" panose="02040503050406030204" pitchFamily="18" charset="0"/>
                            </a:rPr>
                            <m:t>3−</m:t>
                          </m:r>
                          <m:r>
                            <a:rPr lang="en-US" i="1">
                              <a:latin typeface="Cambria Math" panose="02040503050406030204" pitchFamily="18" charset="0"/>
                            </a:rPr>
                            <m:t>𝑉𝑉𝑌</m:t>
                          </m:r>
                          <m:r>
                            <a:rPr lang="en-US" i="1">
                              <a:latin typeface="Cambria Math" panose="02040503050406030204" pitchFamily="18" charset="0"/>
                            </a:rPr>
                            <m:t>4</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r>
                                <a:rPr lang="en-US" i="1">
                                  <a:latin typeface="Cambria Math" panose="02040503050406030204" pitchFamily="18" charset="0"/>
                                </a:rPr>
                                <m:t>+1</m:t>
                              </m:r>
                            </m:sub>
                          </m:sSub>
                        </m:den>
                      </m:f>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𝑉𝑆𝑌𝐶𝑂𝑁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𝑉𝑉𝑆𝑋</m:t>
                                      </m:r>
                                      <m:r>
                                        <a:rPr lang="en-US" b="0" i="1" smtClean="0">
                                          <a:latin typeface="Cambria Math" panose="02040503050406030204" pitchFamily="18" charset="0"/>
                                        </a:rPr>
                                        <m:t>3−</m:t>
                                      </m:r>
                                      <m:r>
                                        <a:rPr lang="en-US" b="0" i="1" smtClean="0">
                                          <a:latin typeface="Cambria Math" panose="02040503050406030204" pitchFamily="18" charset="0"/>
                                        </a:rPr>
                                        <m:t>𝑉𝑉𝑆𝑋</m:t>
                                      </m:r>
                                      <m:r>
                                        <a:rPr lang="en-US" b="0" i="1" smtClean="0">
                                          <a:latin typeface="Cambria Math" panose="02040503050406030204" pitchFamily="18" charset="0"/>
                                        </a:rPr>
                                        <m:t>4</m:t>
                                      </m:r>
                                    </m:e>
                                  </m:d>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𝑉𝑉𝑆𝑌</m:t>
                                      </m:r>
                                      <m:r>
                                        <a:rPr lang="en-US" b="0" i="1" smtClean="0">
                                          <a:latin typeface="Cambria Math" panose="02040503050406030204" pitchFamily="18" charset="0"/>
                                        </a:rPr>
                                        <m:t>3−</m:t>
                                      </m:r>
                                      <m:r>
                                        <a:rPr lang="en-US" b="0" i="1" smtClean="0">
                                          <a:latin typeface="Cambria Math" panose="02040503050406030204" pitchFamily="18" charset="0"/>
                                        </a:rPr>
                                        <m:t>𝑉𝑉𝑆𝑌</m:t>
                                      </m:r>
                                      <m:r>
                                        <a:rPr lang="en-US" b="0" i="1" smtClean="0">
                                          <a:latin typeface="Cambria Math" panose="02040503050406030204" pitchFamily="18" charset="0"/>
                                        </a:rPr>
                                        <m:t>4</m:t>
                                      </m:r>
                                    </m:e>
                                  </m:d>
                                </m:e>
                                <m:sub>
                                  <m:r>
                                    <a:rPr lang="en-US" b="0" i="1" smtClean="0">
                                      <a:latin typeface="Cambria Math" panose="02040503050406030204" pitchFamily="18" charset="0"/>
                                    </a:rPr>
                                    <m:t>𝑖</m:t>
                                  </m:r>
                                </m:sub>
                              </m:sSub>
                            </m:e>
                          </m:nary>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den>
                      </m:f>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𝑉</m:t>
                      </m:r>
                      <m:r>
                        <a:rPr lang="en-US" b="0" i="1" smtClean="0">
                          <a:latin typeface="Cambria Math" panose="02040503050406030204" pitchFamily="18" charset="0"/>
                        </a:rPr>
                        <m:t>𝑆</m:t>
                      </m:r>
                      <m:r>
                        <a:rPr lang="en-US" i="1">
                          <a:latin typeface="Cambria Math" panose="02040503050406030204" pitchFamily="18" charset="0"/>
                        </a:rPr>
                        <m:t>𝑌𝐷𝐼</m:t>
                      </m:r>
                      <m:sSubSup>
                        <m:sSubSupPr>
                          <m:ctrlPr>
                            <a:rPr lang="en-US"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f>
                        <m:fPr>
                          <m:ctrlPr>
                            <a:rPr lang="en-US" i="1">
                              <a:latin typeface="Cambria Math" panose="02040503050406030204" pitchFamily="18" charset="0"/>
                            </a:rPr>
                          </m:ctrlPr>
                        </m:fPr>
                        <m:num>
                          <m:r>
                            <a:rPr lang="en-US" i="1">
                              <a:latin typeface="Cambria Math" panose="02040503050406030204" pitchFamily="18" charset="0"/>
                            </a:rPr>
                            <m:t>𝑉𝐷</m:t>
                          </m:r>
                          <m:r>
                            <a:rPr lang="en-US" b="0" i="1" smtClean="0">
                              <a:latin typeface="Cambria Math" panose="02040503050406030204" pitchFamily="18" charset="0"/>
                            </a:rPr>
                            <m:t>𝑆</m:t>
                          </m:r>
                          <m:r>
                            <a:rPr lang="en-US" i="1">
                              <a:latin typeface="Cambria Math" panose="02040503050406030204" pitchFamily="18" charset="0"/>
                            </a:rPr>
                            <m:t>𝑋</m:t>
                          </m:r>
                          <m:r>
                            <a:rPr lang="en-US" i="1">
                              <a:latin typeface="Cambria Math" panose="02040503050406030204" pitchFamily="18" charset="0"/>
                            </a:rPr>
                            <m:t>3−</m:t>
                          </m:r>
                          <m:r>
                            <a:rPr lang="en-US" i="1">
                              <a:latin typeface="Cambria Math" panose="02040503050406030204" pitchFamily="18" charset="0"/>
                            </a:rPr>
                            <m:t>𝑉𝐷𝑆𝑋</m:t>
                          </m:r>
                          <m:r>
                            <a:rPr lang="en-US" i="1">
                              <a:latin typeface="Cambria Math" panose="02040503050406030204" pitchFamily="18" charset="0"/>
                            </a:rPr>
                            <m:t>4</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𝑉𝐷</m:t>
                          </m:r>
                          <m:r>
                            <a:rPr lang="en-US" b="0" i="1" smtClean="0">
                              <a:latin typeface="Cambria Math" panose="02040503050406030204" pitchFamily="18" charset="0"/>
                            </a:rPr>
                            <m:t>𝑆</m:t>
                          </m:r>
                          <m:r>
                            <a:rPr lang="en-US" i="1">
                              <a:latin typeface="Cambria Math" panose="02040503050406030204" pitchFamily="18" charset="0"/>
                            </a:rPr>
                            <m:t>𝑌</m:t>
                          </m:r>
                          <m:r>
                            <a:rPr lang="en-US" i="1">
                              <a:latin typeface="Cambria Math" panose="02040503050406030204" pitchFamily="18" charset="0"/>
                            </a:rPr>
                            <m:t>3−</m:t>
                          </m:r>
                          <m:r>
                            <a:rPr lang="en-US" i="1">
                              <a:latin typeface="Cambria Math" panose="02040503050406030204" pitchFamily="18" charset="0"/>
                            </a:rPr>
                            <m:t>𝑉𝐷𝑆𝑌</m:t>
                          </m:r>
                          <m:r>
                            <a:rPr lang="en-US" i="1">
                              <a:latin typeface="Cambria Math" panose="02040503050406030204" pitchFamily="18" charset="0"/>
                            </a:rPr>
                            <m:t>4</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r>
                                <a:rPr lang="en-US" i="1">
                                  <a:latin typeface="Cambria Math" panose="02040503050406030204" pitchFamily="18" charset="0"/>
                                </a:rPr>
                                <m:t>+1</m:t>
                              </m:r>
                            </m:sub>
                          </m:sSub>
                        </m:den>
                      </m:f>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𝑌𝑆</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2∆</m:t>
                      </m:r>
                      <m:r>
                        <a:rPr lang="en-US" i="1" smtClean="0">
                          <a:solidFill>
                            <a:schemeClr val="tx1"/>
                          </a:solidFill>
                          <a:latin typeface="Cambria Math" panose="02040503050406030204" pitchFamily="18" charset="0"/>
                        </a:rPr>
                        <m:t>𝑡</m:t>
                      </m:r>
                      <m:f>
                        <m:fPr>
                          <m:ctrlPr>
                            <a:rPr lang="en-US" i="1">
                              <a:solidFill>
                                <a:schemeClr val="tx1"/>
                              </a:solidFill>
                              <a:latin typeface="Cambria Math" panose="02040503050406030204" pitchFamily="18" charset="0"/>
                            </a:rPr>
                          </m:ctrlPr>
                        </m:fPr>
                        <m:num>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0</m:t>
                              </m:r>
                            </m:sub>
                          </m:sSub>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0</m:t>
                              </m:r>
                            </m:sub>
                          </m:sSub>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num>
                        <m:den>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+1</m:t>
                              </m:r>
                            </m:sub>
                          </m:sSub>
                        </m:den>
                      </m:f>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𝑔</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sSubSup>
                        <m:sSubSupPr>
                          <m:ctrlPr>
                            <a:rPr lang="en-US" altLang="zh-CN" b="0" i="1" smtClean="0">
                              <a:solidFill>
                                <a:srgbClr val="FF0000"/>
                              </a:solidFill>
                              <a:latin typeface="Cambria Math" panose="02040503050406030204" pitchFamily="18" charset="0"/>
                            </a:rPr>
                          </m:ctrlPr>
                        </m:sSubSup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up>
                          <m:r>
                            <a:rPr lang="en-US" altLang="zh-CN" b="0" i="1" smtClean="0">
                              <a:solidFill>
                                <a:srgbClr val="FF0000"/>
                              </a:solidFill>
                              <a:latin typeface="Cambria Math" panose="02040503050406030204" pitchFamily="18" charset="0"/>
                            </a:rPr>
                            <m:t>0</m:t>
                          </m:r>
                        </m:sup>
                      </m:sSubSup>
                    </m:oMath>
                  </m:oMathPara>
                </a14:m>
                <a:endParaRPr lang="en-US" dirty="0"/>
              </a:p>
              <a:p>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89725" y="685846"/>
                <a:ext cx="11907338" cy="6974602"/>
              </a:xfrm>
              <a:prstGeom prst="rect">
                <a:avLst/>
              </a:prstGeom>
              <a:blipFill>
                <a:blip r:embed="rId4"/>
                <a:stretch>
                  <a:fillRect l="-307" t="-262"/>
                </a:stretch>
              </a:blipFill>
            </p:spPr>
            <p:txBody>
              <a:bodyPr/>
              <a:lstStyle/>
              <a:p>
                <a:r>
                  <a:rPr lang="en-US">
                    <a:noFill/>
                  </a:rPr>
                  <a:t> </a:t>
                </a:r>
              </a:p>
            </p:txBody>
          </p:sp>
        </mc:Fallback>
      </mc:AlternateContent>
      <p:sp>
        <p:nvSpPr>
          <p:cNvPr id="4" name="TextBox 3"/>
          <p:cNvSpPr txBox="1"/>
          <p:nvPr/>
        </p:nvSpPr>
        <p:spPr>
          <a:xfrm>
            <a:off x="-1158148" y="3415617"/>
            <a:ext cx="3596127" cy="1200329"/>
          </a:xfrm>
          <a:prstGeom prst="rect">
            <a:avLst/>
          </a:prstGeom>
          <a:noFill/>
          <a:ln>
            <a:solidFill>
              <a:srgbClr val="FF0000"/>
            </a:solidFill>
            <a:prstDash val="sysDash"/>
          </a:ln>
        </p:spPr>
        <p:txBody>
          <a:bodyPr wrap="square" rtlCol="0">
            <a:spAutoFit/>
          </a:bodyPr>
          <a:lstStyle/>
          <a:p>
            <a:r>
              <a:rPr lang="zh-CN" altLang="en-US" dirty="0" smtClean="0"/>
              <a:t>经过验证，</a:t>
            </a:r>
            <a:r>
              <a:rPr lang="en-US" altLang="zh-CN" dirty="0" smtClean="0"/>
              <a:t>PSXS</a:t>
            </a:r>
            <a:r>
              <a:rPr lang="zh-CN" altLang="en-US" dirty="0" smtClean="0"/>
              <a:t>，</a:t>
            </a:r>
            <a:r>
              <a:rPr lang="en-US" altLang="zh-CN" dirty="0" smtClean="0"/>
              <a:t>PSYS</a:t>
            </a:r>
            <a:r>
              <a:rPr lang="zh-CN" altLang="en-US" dirty="0" smtClean="0"/>
              <a:t>是正确的，需要编入程序；在徐达鸣的文章中并没有直接写明这两项，而只是提到扣除静压力。</a:t>
            </a:r>
            <a:endParaRPr lang="en-US" dirty="0"/>
          </a:p>
        </p:txBody>
      </p:sp>
    </p:spTree>
    <p:extLst>
      <p:ext uri="{BB962C8B-B14F-4D97-AF65-F5344CB8AC3E}">
        <p14:creationId xmlns:p14="http://schemas.microsoft.com/office/powerpoint/2010/main" val="3888898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97219" y="1225489"/>
                <a:ext cx="13142073" cy="3925305"/>
              </a:xfrm>
              <a:prstGeom prst="rect">
                <a:avLst/>
              </a:prstGeom>
            </p:spPr>
            <p:txBody>
              <a:bodyPr wrap="square">
                <a:spAutoFit/>
              </a:bodyPr>
              <a:lstStyle/>
              <a:p>
                <a:r>
                  <a:rPr lang="zh-CN" altLang="en-US" dirty="0" smtClean="0"/>
                  <a:t>则</a:t>
                </a:r>
                <a:r>
                  <a:rPr lang="en-US" altLang="zh-CN" dirty="0"/>
                  <a:t>n+1</a:t>
                </a:r>
                <a:r>
                  <a:rPr lang="zh-CN" altLang="en-US" dirty="0"/>
                  <a:t>时</a:t>
                </a:r>
                <a:r>
                  <a:rPr lang="zh-CN" altLang="en-US" dirty="0" smtClean="0"/>
                  <a:t>刻液相质</a:t>
                </a:r>
                <a:r>
                  <a:rPr lang="zh-CN" altLang="en-US" dirty="0"/>
                  <a:t>量流可分别简写</a:t>
                </a:r>
                <a:r>
                  <a:rPr lang="zh-CN" altLang="en-US" dirty="0" smtClean="0"/>
                  <a:t>为（</a:t>
                </a:r>
                <a:r>
                  <a:rPr lang="en-US" altLang="zh-CN" dirty="0" smtClean="0"/>
                  <a:t>B-4</a:t>
                </a:r>
                <a:r>
                  <a:rPr lang="zh-CN" altLang="en-US" dirty="0" smtClean="0"/>
                  <a:t>）：</a:t>
                </a:r>
                <a:endParaRPr lang="en-US" altLang="zh-C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b="0" i="1" smtClean="0">
                          <a:latin typeface="Cambria Math" panose="02040503050406030204" pitchFamily="18" charset="0"/>
                        </a:rPr>
                        <m:t>𝐷𝑅𝐹𝑉𝑆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𝑉𝑋𝐶𝑂𝑁</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b="0" i="1" smtClean="0">
                          <a:latin typeface="Cambria Math" panose="02040503050406030204" pitchFamily="18" charset="0"/>
                        </a:rPr>
                        <m:t>𝑉𝑆𝑋𝐶𝑂𝑁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i="1">
                          <a:latin typeface="Cambria Math" panose="02040503050406030204" pitchFamily="18" charset="0"/>
                        </a:rPr>
                        <m:t>𝑉</m:t>
                      </m:r>
                      <m:r>
                        <a:rPr lang="en-US" b="0" i="1" smtClean="0">
                          <a:latin typeface="Cambria Math" panose="02040503050406030204" pitchFamily="18" charset="0"/>
                        </a:rPr>
                        <m:t>𝑆</m:t>
                      </m:r>
                      <m:r>
                        <a:rPr lang="en-US" i="1">
                          <a:latin typeface="Cambria Math" panose="02040503050406030204" pitchFamily="18" charset="0"/>
                        </a:rPr>
                        <m:t>𝑋𝐷𝐼</m:t>
                      </m:r>
                      <m:sSubSup>
                        <m:sSubSupPr>
                          <m:ctrlPr>
                            <a:rPr lang="en-US"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𝑃𝐷</m:t>
                          </m:r>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𝑃𝐷</m:t>
                          </m:r>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Sub>
                        </m:den>
                      </m:f>
                      <m:r>
                        <a:rPr lang="en-US" b="0" i="1" smtClean="0">
                          <a:latin typeface="Cambria Math" panose="02040503050406030204" pitchFamily="18" charset="0"/>
                        </a:rPr>
                        <m:t>−∆</m:t>
                      </m:r>
                      <m:r>
                        <a:rPr lang="en-US" b="0" i="1" smtClean="0">
                          <a:latin typeface="Cambria Math" panose="02040503050406030204" pitchFamily="18" charset="0"/>
                        </a:rPr>
                        <m:t>𝑡</m:t>
                      </m:r>
                      <m:d>
                        <m:dPr>
                          <m:ctrlPr>
                            <a:rPr lang="en-US" b="0" i="1" smtClean="0">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𝑃𝑆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𝑋𝑆</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m:oMathPara>
                </a14:m>
                <a:endParaRPr lang="en-US" dirty="0" smtClean="0"/>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𝐷𝑅𝐹𝑉𝑆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𝑉</m:t>
                      </m:r>
                      <m:r>
                        <a:rPr lang="en-US" b="0" i="1" smtClean="0">
                          <a:latin typeface="Cambria Math" panose="02040503050406030204" pitchFamily="18" charset="0"/>
                        </a:rPr>
                        <m:t>𝑌</m:t>
                      </m:r>
                      <m:r>
                        <a:rPr lang="en-US" i="1">
                          <a:latin typeface="Cambria Math" panose="02040503050406030204" pitchFamily="18" charset="0"/>
                        </a:rPr>
                        <m:t>𝐶𝑂𝑁</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b="0" i="1" smtClean="0">
                          <a:latin typeface="Cambria Math" panose="02040503050406030204" pitchFamily="18" charset="0"/>
                        </a:rPr>
                        <m:t>𝑉𝑆𝑌𝐶𝑂𝑁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i="1">
                          <a:latin typeface="Cambria Math" panose="02040503050406030204" pitchFamily="18" charset="0"/>
                        </a:rPr>
                        <m:t>𝑉</m:t>
                      </m:r>
                      <m:r>
                        <a:rPr lang="en-US" b="0" i="1" smtClean="0">
                          <a:latin typeface="Cambria Math" panose="02040503050406030204" pitchFamily="18" charset="0"/>
                        </a:rPr>
                        <m:t>𝑆</m:t>
                      </m:r>
                      <m:r>
                        <a:rPr lang="en-US" i="1">
                          <a:latin typeface="Cambria Math" panose="02040503050406030204" pitchFamily="18" charset="0"/>
                        </a:rPr>
                        <m:t>𝑌𝐷𝐼</m:t>
                      </m:r>
                      <m:sSubSup>
                        <m:sSubSupPr>
                          <m:ctrlPr>
                            <a:rPr lang="en-US" i="1">
                              <a:latin typeface="Cambria Math" panose="02040503050406030204" pitchFamily="18" charset="0"/>
                            </a:rPr>
                          </m:ctrlPr>
                        </m:sSubSupPr>
                        <m:e>
                          <m:r>
                            <a:rPr lang="en-US" i="1">
                              <a:latin typeface="Cambria Math" panose="02040503050406030204" pitchFamily="18" charset="0"/>
                            </a:rPr>
                            <m:t>𝐹</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−2</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𝑡</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𝑃𝐷</m:t>
                          </m:r>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𝑃𝐷</m:t>
                          </m:r>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num>
                        <m:den>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+1</m:t>
                              </m:r>
                            </m:sub>
                          </m:sSub>
                        </m:den>
                      </m:f>
                      <m:r>
                        <a:rPr lang="en-US" i="1">
                          <a:latin typeface="Cambria Math" panose="02040503050406030204" pitchFamily="18" charset="0"/>
                        </a:rPr>
                        <m:t>−∆</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𝑃𝑆</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𝑌𝑆</m:t>
                          </m:r>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+0.5</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r>
                        <a:rPr lang="en-US" altLang="zh-CN" b="0" i="1" smtClean="0">
                          <a:solidFill>
                            <a:schemeClr val="tx1"/>
                          </a:solidFill>
                          <a:latin typeface="Cambria Math" panose="02040503050406030204" pitchFamily="18" charset="0"/>
                        </a:rPr>
                        <m:t>+</m:t>
                      </m:r>
                      <m:r>
                        <a:rPr lang="en-US" altLang="zh-CN" b="0" i="1" smtClean="0">
                          <a:solidFill>
                            <a:srgbClr val="0000FF"/>
                          </a:solidFill>
                          <a:latin typeface="Cambria Math" panose="02040503050406030204" pitchFamily="18" charset="0"/>
                        </a:rPr>
                        <m:t>𝑔</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𝑡</m:t>
                      </m:r>
                      <m:f>
                        <m:fPr>
                          <m:ctrlPr>
                            <a:rPr lang="en-US" altLang="zh-CN" b="0" i="1" smtClean="0">
                              <a:solidFill>
                                <a:srgbClr val="0000FF"/>
                              </a:solidFill>
                              <a:latin typeface="Cambria Math" panose="02040503050406030204" pitchFamily="18" charset="0"/>
                            </a:rPr>
                          </m:ctrlPr>
                        </m:fPr>
                        <m:num>
                          <m:nary>
                            <m:naryPr>
                              <m:chr m:val="∑"/>
                              <m:supHide m:val="on"/>
                              <m:ctrlPr>
                                <a:rPr lang="en-US" altLang="zh-CN" b="0"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e>
                                  </m:d>
                                </m:e>
                                <m:sub>
                                  <m:r>
                                    <a:rPr lang="en-US" altLang="zh-CN" b="0" i="1" smtClean="0">
                                      <a:solidFill>
                                        <a:srgbClr val="0000FF"/>
                                      </a:solidFill>
                                      <a:latin typeface="Cambria Math" panose="02040503050406030204" pitchFamily="18" charset="0"/>
                                    </a:rPr>
                                    <m:t>𝑖</m:t>
                                  </m:r>
                                </m:sub>
                              </m:sSub>
                              <m:r>
                                <a:rPr lang="en-US" altLang="zh-CN" b="0" i="1" smtClean="0">
                                  <a:solidFill>
                                    <a:srgbClr val="0000FF"/>
                                  </a:solidFill>
                                  <a:latin typeface="Cambria Math" panose="02040503050406030204" pitchFamily="18" charset="0"/>
                                </a:rPr>
                                <m:t>+</m:t>
                              </m:r>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𝐿</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r>
                                <a:rPr lang="en-US" altLang="zh-CN" b="0" i="1" smtClean="0">
                                  <a:solidFill>
                                    <a:srgbClr val="0000FF"/>
                                  </a:solidFill>
                                  <a:latin typeface="Cambria Math" panose="02040503050406030204" pitchFamily="18" charset="0"/>
                                </a:rPr>
                                <m:t>+</m:t>
                              </m:r>
                              <m:nary>
                                <m:naryPr>
                                  <m:chr m:val="∑"/>
                                  <m:supHide m:val="on"/>
                                  <m:ctrlPr>
                                    <a:rPr lang="en-US" altLang="zh-CN" b="0"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𝐿</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e>
                          </m:nary>
                        </m:num>
                        <m:den>
                          <m:r>
                            <a:rPr lang="en-US" altLang="zh-CN" b="0" i="1" smtClean="0">
                              <a:solidFill>
                                <a:srgbClr val="0000FF"/>
                              </a:solidFill>
                              <a:latin typeface="Cambria Math" panose="02040503050406030204" pitchFamily="18" charset="0"/>
                            </a:rPr>
                            <m:t>2</m:t>
                          </m:r>
                        </m:den>
                      </m:f>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97219" y="1225489"/>
                <a:ext cx="13142073" cy="3925305"/>
              </a:xfrm>
              <a:prstGeom prst="rect">
                <a:avLst/>
              </a:prstGeom>
              <a:blipFill>
                <a:blip r:embed="rId4"/>
                <a:stretch>
                  <a:fillRect l="-371" t="-776"/>
                </a:stretch>
              </a:blipFill>
            </p:spPr>
            <p:txBody>
              <a:bodyPr/>
              <a:lstStyle/>
              <a:p>
                <a:r>
                  <a:rPr lang="en-US">
                    <a:noFill/>
                  </a:rPr>
                  <a:t> </a:t>
                </a:r>
              </a:p>
            </p:txBody>
          </p:sp>
        </mc:Fallback>
      </mc:AlternateContent>
    </p:spTree>
    <p:extLst>
      <p:ext uri="{BB962C8B-B14F-4D97-AF65-F5344CB8AC3E}">
        <p14:creationId xmlns:p14="http://schemas.microsoft.com/office/powerpoint/2010/main" val="3046740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4316" y="1047256"/>
                <a:ext cx="12444354" cy="5543633"/>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按照真实值</a:t>
                </a:r>
                <a:r>
                  <a:rPr lang="en-US" altLang="zh-CN" dirty="0" smtClean="0"/>
                  <a:t>=</a:t>
                </a:r>
                <a:r>
                  <a:rPr lang="zh-CN" altLang="en-US" dirty="0" smtClean="0"/>
                  <a:t>近似值</a:t>
                </a:r>
                <a:r>
                  <a:rPr lang="en-US" altLang="zh-CN" dirty="0" smtClean="0"/>
                  <a:t>+</a:t>
                </a:r>
                <a:r>
                  <a:rPr lang="zh-CN" altLang="en-US" dirty="0" smtClean="0"/>
                  <a:t>修正值的思想，将动压变化公式（</a:t>
                </a:r>
                <a:r>
                  <a:rPr lang="en-US" altLang="zh-CN" dirty="0" smtClean="0"/>
                  <a:t>B-1</a:t>
                </a:r>
                <a:r>
                  <a:rPr lang="zh-CN" altLang="en-US" dirty="0" smtClean="0"/>
                  <a:t>）和液相质量流变化公式（</a:t>
                </a:r>
                <a:r>
                  <a:rPr lang="en-US" altLang="zh-CN" dirty="0" smtClean="0"/>
                  <a:t>B-2</a:t>
                </a:r>
                <a:r>
                  <a:rPr lang="zh-CN" altLang="en-US" dirty="0" smtClean="0"/>
                  <a:t>）带入液相质量流方程（</a:t>
                </a:r>
                <a:r>
                  <a:rPr lang="en-US" altLang="zh-CN" dirty="0" smtClean="0"/>
                  <a:t>B-4</a:t>
                </a:r>
                <a:r>
                  <a:rPr lang="zh-CN" altLang="en-US" dirty="0" smtClean="0"/>
                  <a:t>）中得：</a:t>
                </a:r>
                <a:endParaRPr lang="en-US" altLang="zh-CN" dirty="0" smtClean="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𝑋𝑇𝑀</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r>
                        <a:rPr lang="en-US" b="0" i="1" smtClean="0">
                          <a:latin typeface="Cambria Math" panose="02040503050406030204" pitchFamily="18" charset="0"/>
                        </a:rPr>
                        <m:t>=</m:t>
                      </m:r>
                      <m:r>
                        <a:rPr lang="en-US" i="1" smtClean="0">
                          <a:solidFill>
                            <a:srgbClr val="00B050"/>
                          </a:solidFill>
                          <a:latin typeface="Cambria Math" panose="02040503050406030204" pitchFamily="18" charset="0"/>
                        </a:rPr>
                        <m:t>𝑅𝐹𝑉</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𝑋</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𝐷𝑅𝐹𝑉𝑆</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𝑋</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+0.5,</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𝑉𝑋𝐶𝑂𝑁</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𝑉</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sup>
                      </m:sSubSup>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𝑉𝑆𝑋𝐶𝑂𝑁</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+0.5,</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𝑉𝑆𝑋𝐷𝐼</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𝐹</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−2∆</m:t>
                      </m:r>
                      <m:r>
                        <a:rPr lang="en-US" i="1">
                          <a:solidFill>
                            <a:srgbClr val="00B050"/>
                          </a:solidFill>
                          <a:latin typeface="Cambria Math" panose="02040503050406030204" pitchFamily="18" charset="0"/>
                        </a:rPr>
                        <m:t>𝑡</m:t>
                      </m:r>
                      <m:f>
                        <m:fPr>
                          <m:ctrlPr>
                            <a:rPr lang="en-US" i="1">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𝑃𝐷</m:t>
                          </m:r>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+1,</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𝑃𝐷</m:t>
                          </m:r>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num>
                        <m:den>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𝑥</m:t>
                              </m:r>
                            </m:e>
                            <m:sub>
                              <m:r>
                                <a:rPr lang="en-US" i="1">
                                  <a:solidFill>
                                    <a:srgbClr val="00B050"/>
                                  </a:solidFill>
                                  <a:latin typeface="Cambria Math" panose="02040503050406030204" pitchFamily="18" charset="0"/>
                                </a:rPr>
                                <m:t>𝑗</m:t>
                              </m:r>
                            </m:sub>
                          </m:sSub>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𝑥</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+1</m:t>
                              </m:r>
                            </m:sub>
                          </m:sSub>
                        </m:den>
                      </m:f>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𝑡</m:t>
                      </m:r>
                      <m:d>
                        <m:dPr>
                          <m:ctrlPr>
                            <a:rPr lang="en-US" i="1">
                              <a:solidFill>
                                <a:srgbClr val="00B050"/>
                              </a:solidFill>
                              <a:latin typeface="Cambria Math" panose="02040503050406030204" pitchFamily="18" charset="0"/>
                            </a:rPr>
                          </m:ctrlPr>
                        </m:dPr>
                        <m:e>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𝜇</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num>
                            <m:den>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𝐾</m:t>
                              </m:r>
                            </m:den>
                          </m:f>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sub>
                        <m:sup>
                          <m:r>
                            <a:rPr lang="en-US" i="1">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𝑋𝑇𝑀</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e>
                      </m:d>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𝑃𝑆𝑋</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𝑆</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+0.5,</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en>
                      </m:f>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endParaRPr lang="en-US"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𝑌𝑇𝑀</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m:t>
                      </m:r>
                      <m:r>
                        <a:rPr lang="en-US" i="1" smtClean="0">
                          <a:solidFill>
                            <a:srgbClr val="00B050"/>
                          </a:solidFill>
                          <a:latin typeface="Cambria Math" panose="02040503050406030204" pitchFamily="18" charset="0"/>
                        </a:rPr>
                        <m:t>𝑅𝐹𝑉</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𝑌</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𝐷𝑅𝐹𝑉𝑆</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𝑌</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+0.5</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𝑉𝑌𝐶𝑂𝑁</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𝑉</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𝑉𝑆𝑌𝐶𝑂𝑁</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𝑉</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+0.5</m:t>
                          </m:r>
                        </m:sub>
                        <m:sup>
                          <m:r>
                            <a:rPr lang="en-US" b="0" i="1" smtClean="0">
                              <a:solidFill>
                                <a:srgbClr val="00B050"/>
                              </a:solidFill>
                              <a:latin typeface="Cambria Math" panose="02040503050406030204" pitchFamily="18" charset="0"/>
                            </a:rPr>
                            <m:t>𝑛</m:t>
                          </m:r>
                        </m:sup>
                      </m:sSubSup>
                      <m:r>
                        <a:rPr lang="en-US" b="0" i="1" smtClean="0">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𝑉</m:t>
                      </m:r>
                      <m:r>
                        <a:rPr lang="en-US" b="0" i="1" smtClean="0">
                          <a:solidFill>
                            <a:srgbClr val="00B050"/>
                          </a:solidFill>
                          <a:latin typeface="Cambria Math" panose="02040503050406030204" pitchFamily="18" charset="0"/>
                        </a:rPr>
                        <m:t>𝑆</m:t>
                      </m:r>
                      <m:r>
                        <a:rPr lang="en-US" i="1">
                          <a:solidFill>
                            <a:srgbClr val="00B050"/>
                          </a:solidFill>
                          <a:latin typeface="Cambria Math" panose="02040503050406030204" pitchFamily="18" charset="0"/>
                        </a:rPr>
                        <m:t>𝑌𝐷𝐼</m:t>
                      </m:r>
                      <m:sSubSup>
                        <m:sSubSupPr>
                          <m:ctrlPr>
                            <a:rPr lang="en-US" i="1">
                              <a:solidFill>
                                <a:srgbClr val="00B050"/>
                              </a:solidFill>
                              <a:latin typeface="Cambria Math" panose="02040503050406030204" pitchFamily="18" charset="0"/>
                            </a:rPr>
                          </m:ctrlPr>
                        </m:sSubSupPr>
                        <m:e>
                          <m:r>
                            <a:rPr lang="en-US" i="1">
                              <a:solidFill>
                                <a:srgbClr val="00B050"/>
                              </a:solidFill>
                              <a:latin typeface="Cambria Math" panose="02040503050406030204" pitchFamily="18" charset="0"/>
                            </a:rPr>
                            <m:t>𝐹</m:t>
                          </m:r>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−2∆</m:t>
                      </m:r>
                      <m:r>
                        <a:rPr lang="en-US" i="1">
                          <a:solidFill>
                            <a:srgbClr val="00B050"/>
                          </a:solidFill>
                          <a:latin typeface="Cambria Math" panose="02040503050406030204" pitchFamily="18" charset="0"/>
                        </a:rPr>
                        <m:t>𝑡</m:t>
                      </m:r>
                      <m:f>
                        <m:fPr>
                          <m:ctrlPr>
                            <a:rPr lang="en-US" i="1">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𝑃𝐷</m:t>
                          </m:r>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+1</m:t>
                              </m:r>
                            </m:sub>
                            <m:sup>
                              <m:r>
                                <a:rPr lang="en-US" b="0" i="1" smtClean="0">
                                  <a:solidFill>
                                    <a:srgbClr val="00B050"/>
                                  </a:solidFill>
                                  <a:latin typeface="Cambria Math" panose="02040503050406030204" pitchFamily="18" charset="0"/>
                                </a:rPr>
                                <m:t>𝑛</m:t>
                              </m:r>
                            </m:sup>
                          </m:sSubSup>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𝑃𝐷</m:t>
                          </m:r>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sub>
                            <m:sup>
                              <m:r>
                                <a:rPr lang="en-US" b="0" i="1" smtClean="0">
                                  <a:solidFill>
                                    <a:srgbClr val="00B050"/>
                                  </a:solidFill>
                                  <a:latin typeface="Cambria Math" panose="02040503050406030204" pitchFamily="18" charset="0"/>
                                </a:rPr>
                                <m:t>𝑛</m:t>
                              </m:r>
                            </m:sup>
                          </m:sSubSup>
                        </m:num>
                        <m:den>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Sub>
                        </m:den>
                      </m:f>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𝑡</m:t>
                      </m:r>
                      <m:d>
                        <m:dPr>
                          <m:ctrlPr>
                            <a:rPr lang="en-US" i="1">
                              <a:solidFill>
                                <a:srgbClr val="00B050"/>
                              </a:solidFill>
                              <a:latin typeface="Cambria Math" panose="02040503050406030204" pitchFamily="18" charset="0"/>
                            </a:rPr>
                          </m:ctrlPr>
                        </m:dPr>
                        <m:e>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𝜇</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num>
                            <m:den>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𝐾</m:t>
                              </m:r>
                            </m:den>
                          </m:f>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r>
                            <a:rPr lang="en-US" i="1">
                              <a:solidFill>
                                <a:srgbClr val="00B050"/>
                              </a:solidFill>
                              <a:latin typeface="Cambria Math" panose="02040503050406030204" pitchFamily="18" charset="0"/>
                            </a:rPr>
                            <m:t>+1</m:t>
                          </m:r>
                        </m:sup>
                      </m:sSubSup>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𝑌𝑇𝑀</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e>
                      </m:d>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𝑃𝑆𝑌</m:t>
                      </m:r>
                      <m:sSubSup>
                        <m:sSubSupPr>
                          <m:ctrlPr>
                            <a:rPr lang="en-US" b="0" i="1" smtClean="0">
                              <a:solidFill>
                                <a:srgbClr val="00B050"/>
                              </a:solidFill>
                              <a:latin typeface="Cambria Math" panose="02040503050406030204" pitchFamily="18" charset="0"/>
                            </a:rPr>
                          </m:ctrlPr>
                        </m:sSubSupPr>
                        <m:e>
                          <m:r>
                            <a:rPr lang="en-US" b="0" i="1" smtClean="0">
                              <a:solidFill>
                                <a:srgbClr val="00B050"/>
                              </a:solidFill>
                              <a:latin typeface="Cambria Math" panose="02040503050406030204" pitchFamily="18" charset="0"/>
                            </a:rPr>
                            <m:t>𝑆</m:t>
                          </m:r>
                        </m:e>
                        <m:sub>
                          <m:r>
                            <a:rPr lang="en-US" b="0" i="1" smtClean="0">
                              <a:solidFill>
                                <a:srgbClr val="00B050"/>
                              </a:solidFill>
                              <a:latin typeface="Cambria Math" panose="02040503050406030204" pitchFamily="18" charset="0"/>
                            </a:rPr>
                            <m:t>𝑗</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𝑘</m:t>
                          </m:r>
                          <m:r>
                            <a:rPr lang="en-US" b="0" i="1" smtClean="0">
                              <a:solidFill>
                                <a:srgbClr val="00B050"/>
                              </a:solidFill>
                              <a:latin typeface="Cambria Math" panose="02040503050406030204" pitchFamily="18" charset="0"/>
                            </a:rPr>
                            <m:t>+0.5</m:t>
                          </m:r>
                        </m:sub>
                        <m:sup>
                          <m:r>
                            <a:rPr lang="en-US" b="0" i="1" smtClean="0">
                              <a:solidFill>
                                <a:srgbClr val="00B050"/>
                              </a:solidFill>
                              <a:latin typeface="Cambria Math" panose="02040503050406030204" pitchFamily="18" charset="0"/>
                            </a:rPr>
                            <m:t>𝑛</m:t>
                          </m:r>
                          <m:r>
                            <a:rPr lang="en-US" b="0" i="1" smtClean="0">
                              <a:solidFill>
                                <a:srgbClr val="00B050"/>
                              </a:solidFill>
                              <a:latin typeface="Cambria Math" panose="02040503050406030204" pitchFamily="18" charset="0"/>
                            </a:rPr>
                            <m:t>+1</m:t>
                          </m:r>
                        </m:sup>
                      </m:sSubSup>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i="1">
                                  <a:latin typeface="Cambria Math" panose="02040503050406030204" pitchFamily="18" charset="0"/>
                                </a:rPr>
                                <m:t>+1</m:t>
                              </m:r>
                            </m:sub>
                          </m:sSub>
                        </m:den>
                      </m:f>
                      <m:r>
                        <a:rPr lang="en-US" b="0" i="1" smtClean="0">
                          <a:latin typeface="Cambria Math" panose="02040503050406030204" pitchFamily="18" charset="0"/>
                        </a:rPr>
                        <m:t>+</m:t>
                      </m:r>
                      <m:r>
                        <a:rPr lang="en-US" altLang="zh-CN" i="1" smtClean="0">
                          <a:solidFill>
                            <a:srgbClr val="00B050"/>
                          </a:solidFill>
                          <a:latin typeface="Cambria Math" panose="02040503050406030204" pitchFamily="18" charset="0"/>
                        </a:rPr>
                        <m:t>𝑔</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f>
                        <m:fPr>
                          <m:ctrlPr>
                            <a:rPr lang="en-US" altLang="zh-CN" i="1">
                              <a:solidFill>
                                <a:srgbClr val="00B050"/>
                              </a:solidFill>
                              <a:latin typeface="Cambria Math" panose="02040503050406030204" pitchFamily="18" charset="0"/>
                            </a:rPr>
                          </m:ctrlPr>
                        </m:fPr>
                        <m:num>
                          <m:nary>
                            <m:naryPr>
                              <m:chr m:val="∑"/>
                              <m:supHide m:val="on"/>
                              <m:ctrlPr>
                                <a:rPr lang="en-US" altLang="zh-CN" i="1" smtClean="0">
                                  <a:solidFill>
                                    <a:srgbClr val="00B050"/>
                                  </a:solidFill>
                                  <a:latin typeface="Cambria Math" panose="02040503050406030204" pitchFamily="18" charset="0"/>
                                </a:rPr>
                              </m:ctrlPr>
                            </m:naryPr>
                            <m:sub>
                              <m:r>
                                <m:rPr>
                                  <m:brk m:alnAt="7"/>
                                </m:rPr>
                                <a:rPr lang="en-US" altLang="zh-CN" b="0" i="1" smtClean="0">
                                  <a:solidFill>
                                    <a:srgbClr val="00B050"/>
                                  </a:solidFill>
                                  <a:latin typeface="Cambria Math" panose="02040503050406030204" pitchFamily="18" charset="0"/>
                                </a:rPr>
                                <m:t>𝑖</m:t>
                              </m:r>
                            </m:sub>
                            <m:sup/>
                            <m:e>
                              <m:sSub>
                                <m:sSubPr>
                                  <m:ctrlPr>
                                    <a:rPr lang="en-US" altLang="zh-CN" b="0" i="1" smtClean="0">
                                      <a:solidFill>
                                        <a:srgbClr val="00B050"/>
                                      </a:solidFill>
                                      <a:latin typeface="Cambria Math" panose="02040503050406030204" pitchFamily="18" charset="0"/>
                                    </a:rPr>
                                  </m:ctrlPr>
                                </m:sSubPr>
                                <m:e>
                                  <m:d>
                                    <m:dPr>
                                      <m:begChr m:val="["/>
                                      <m:endChr m:val="]"/>
                                      <m:ctrlPr>
                                        <a:rPr lang="en-US" altLang="zh-CN" b="0" i="1" smtClean="0">
                                          <a:solidFill>
                                            <a:srgbClr val="00B050"/>
                                          </a:solidFill>
                                          <a:latin typeface="Cambria Math" panose="02040503050406030204" pitchFamily="18" charset="0"/>
                                        </a:rPr>
                                      </m:ctrlPr>
                                    </m:dPr>
                                    <m:e>
                                      <m:d>
                                        <m:dPr>
                                          <m:ctrlPr>
                                            <a:rPr lang="en-US" altLang="zh-CN" b="0" i="1" smtClean="0">
                                              <a:solidFill>
                                                <a:srgbClr val="00B050"/>
                                              </a:solidFill>
                                              <a:latin typeface="Cambria Math" panose="02040503050406030204" pitchFamily="18" charset="0"/>
                                            </a:rPr>
                                          </m:ctrlPr>
                                        </m:dPr>
                                        <m:e>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𝑓</m:t>
                                              </m:r>
                                            </m:e>
                                            <m:sub>
                                              <m:r>
                                                <a:rPr lang="en-US" altLang="zh-CN" b="0" i="1" smtClean="0">
                                                  <a:solidFill>
                                                    <a:srgbClr val="00B050"/>
                                                  </a:solidFill>
                                                  <a:latin typeface="Cambria Math" panose="02040503050406030204" pitchFamily="18" charset="0"/>
                                                </a:rPr>
                                                <m:t>𝑆</m:t>
                                              </m:r>
                                            </m:sub>
                                          </m:sSub>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𝜌</m:t>
                                              </m:r>
                                            </m:e>
                                            <m:sub>
                                              <m:r>
                                                <a:rPr lang="en-US" altLang="zh-CN" b="0" i="1" smtClean="0">
                                                  <a:solidFill>
                                                    <a:srgbClr val="00B050"/>
                                                  </a:solidFill>
                                                  <a:latin typeface="Cambria Math" panose="02040503050406030204" pitchFamily="18" charset="0"/>
                                                </a:rPr>
                                                <m:t>𝑆</m:t>
                                              </m:r>
                                            </m:sub>
                                          </m:sSub>
                                        </m:e>
                                      </m:d>
                                      <m:sSubSup>
                                        <m:sSubSupPr>
                                          <m:ctrlPr>
                                            <a:rPr lang="en-US" altLang="zh-CN" b="0" i="1" smtClean="0">
                                              <a:solidFill>
                                                <a:srgbClr val="00B050"/>
                                              </a:solidFill>
                                              <a:latin typeface="Cambria Math" panose="02040503050406030204" pitchFamily="18" charset="0"/>
                                            </a:rPr>
                                          </m:ctrlPr>
                                        </m:sSubSupPr>
                                        <m:e>
                                          <m:d>
                                            <m:dPr>
                                              <m:begChr m:val=""/>
                                              <m:endChr m:val="|"/>
                                              <m:ctrlPr>
                                                <a:rPr lang="en-US" altLang="zh-CN" b="0" i="1" smtClean="0">
                                                  <a:solidFill>
                                                    <a:srgbClr val="00B050"/>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B050"/>
                                              </a:solidFill>
                                              <a:latin typeface="Cambria Math" panose="02040503050406030204" pitchFamily="18" charset="0"/>
                                            </a:rPr>
                                            <m:t>𝑗</m:t>
                                          </m:r>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𝑘</m:t>
                                          </m:r>
                                          <m:r>
                                            <a:rPr lang="en-US" altLang="zh-CN" b="0" i="1" smtClean="0">
                                              <a:solidFill>
                                                <a:srgbClr val="00B050"/>
                                              </a:solidFill>
                                              <a:latin typeface="Cambria Math" panose="02040503050406030204" pitchFamily="18" charset="0"/>
                                            </a:rPr>
                                            <m:t>+0.5</m:t>
                                          </m:r>
                                        </m:sub>
                                        <m:sup>
                                          <m:r>
                                            <a:rPr lang="en-US" altLang="zh-CN" b="0" i="1" smtClean="0">
                                              <a:solidFill>
                                                <a:srgbClr val="00B050"/>
                                              </a:solidFill>
                                              <a:latin typeface="Cambria Math" panose="02040503050406030204" pitchFamily="18" charset="0"/>
                                            </a:rPr>
                                            <m:t>𝑛</m:t>
                                          </m:r>
                                          <m:r>
                                            <a:rPr lang="en-US" altLang="zh-CN" b="0" i="1" smtClean="0">
                                              <a:solidFill>
                                                <a:srgbClr val="00B050"/>
                                              </a:solidFill>
                                              <a:latin typeface="Cambria Math" panose="02040503050406030204" pitchFamily="18" charset="0"/>
                                            </a:rPr>
                                            <m:t>+1</m:t>
                                          </m:r>
                                        </m:sup>
                                      </m:sSubSup>
                                    </m:e>
                                  </m:d>
                                </m:e>
                                <m:sub>
                                  <m:r>
                                    <a:rPr lang="en-US" altLang="zh-CN" b="0" i="1" smtClean="0">
                                      <a:solidFill>
                                        <a:srgbClr val="00B050"/>
                                      </a:solidFill>
                                      <a:latin typeface="Cambria Math" panose="02040503050406030204" pitchFamily="18" charset="0"/>
                                    </a:rPr>
                                    <m:t>𝑖</m:t>
                                  </m:r>
                                </m:sub>
                              </m:sSub>
                            </m:e>
                          </m:nary>
                          <m:r>
                            <a:rPr lang="en-US" altLang="zh-CN" b="0" i="1" smtClean="0">
                              <a:solidFill>
                                <a:srgbClr val="00B050"/>
                              </a:solidFill>
                              <a:latin typeface="Cambria Math" panose="02040503050406030204" pitchFamily="18" charset="0"/>
                            </a:rPr>
                            <m:t>+</m:t>
                          </m:r>
                          <m:d>
                            <m:dPr>
                              <m:ctrlPr>
                                <a:rPr lang="en-US" altLang="zh-CN" b="0" i="1" smtClean="0">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𝜌</m:t>
                                  </m:r>
                                </m:e>
                                <m:sub>
                                  <m:r>
                                    <a:rPr lang="en-US" altLang="zh-CN" b="0" i="1" smtClean="0">
                                      <a:solidFill>
                                        <a:srgbClr val="00B050"/>
                                      </a:solidFill>
                                      <a:latin typeface="Cambria Math" panose="02040503050406030204" pitchFamily="18" charset="0"/>
                                    </a:rPr>
                                    <m:t>𝐿</m:t>
                                  </m:r>
                                </m:sub>
                              </m:sSub>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+0.5</m:t>
                              </m:r>
                            </m:sub>
                            <m:sup>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+1</m:t>
                              </m:r>
                            </m:sup>
                          </m:sSubSup>
                          <m:r>
                            <a:rPr lang="en-US" altLang="zh-CN" i="1">
                              <a:solidFill>
                                <a:srgbClr val="00B050"/>
                              </a:solidFill>
                              <a:latin typeface="Cambria Math" panose="02040503050406030204" pitchFamily="18" charset="0"/>
                            </a:rPr>
                            <m:t>+</m:t>
                          </m:r>
                          <m:nary>
                            <m:naryPr>
                              <m:chr m:val="∑"/>
                              <m:supHide m:val="on"/>
                              <m:ctrlPr>
                                <a:rPr lang="en-US" altLang="zh-CN" i="1" smtClean="0">
                                  <a:solidFill>
                                    <a:srgbClr val="00B050"/>
                                  </a:solidFill>
                                  <a:latin typeface="Cambria Math" panose="02040503050406030204" pitchFamily="18" charset="0"/>
                                </a:rPr>
                              </m:ctrlPr>
                            </m:naryPr>
                            <m:sub>
                              <m:r>
                                <m:rPr>
                                  <m:brk m:alnAt="7"/>
                                </m:rPr>
                                <a:rPr lang="en-US" altLang="zh-CN" b="0" i="1" smtClean="0">
                                  <a:solidFill>
                                    <a:srgbClr val="00B050"/>
                                  </a:solidFill>
                                  <a:latin typeface="Cambria Math" panose="02040503050406030204" pitchFamily="18" charset="0"/>
                                </a:rPr>
                                <m:t>𝑖</m:t>
                              </m:r>
                            </m:sub>
                            <m:sup/>
                            <m:e>
                              <m:sSub>
                                <m:sSubPr>
                                  <m:ctrlPr>
                                    <a:rPr lang="en-US" altLang="zh-CN" b="0" i="1" smtClean="0">
                                      <a:solidFill>
                                        <a:srgbClr val="00B050"/>
                                      </a:solidFill>
                                      <a:latin typeface="Cambria Math" panose="02040503050406030204" pitchFamily="18" charset="0"/>
                                    </a:rPr>
                                  </m:ctrlPr>
                                </m:sSubPr>
                                <m:e>
                                  <m:d>
                                    <m:dPr>
                                      <m:begChr m:val="["/>
                                      <m:endChr m:val="]"/>
                                      <m:ctrlPr>
                                        <a:rPr lang="en-US" altLang="zh-CN" b="0" i="1" smtClean="0">
                                          <a:solidFill>
                                            <a:srgbClr val="00B050"/>
                                          </a:solidFill>
                                          <a:latin typeface="Cambria Math" panose="02040503050406030204" pitchFamily="18" charset="0"/>
                                        </a:rPr>
                                      </m:ctrlPr>
                                    </m:dPr>
                                    <m:e>
                                      <m:d>
                                        <m:dPr>
                                          <m:ctrlPr>
                                            <a:rPr lang="en-US" altLang="zh-CN" b="0" i="1" smtClean="0">
                                              <a:solidFill>
                                                <a:srgbClr val="00B050"/>
                                              </a:solidFill>
                                              <a:latin typeface="Cambria Math" panose="02040503050406030204" pitchFamily="18" charset="0"/>
                                            </a:rPr>
                                          </m:ctrlPr>
                                        </m:dPr>
                                        <m:e>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𝑓</m:t>
                                              </m:r>
                                            </m:e>
                                            <m:sub>
                                              <m:r>
                                                <a:rPr lang="en-US" altLang="zh-CN" b="0" i="1" smtClean="0">
                                                  <a:solidFill>
                                                    <a:srgbClr val="00B050"/>
                                                  </a:solidFill>
                                                  <a:latin typeface="Cambria Math" panose="02040503050406030204" pitchFamily="18" charset="0"/>
                                                </a:rPr>
                                                <m:t>𝑆</m:t>
                                              </m:r>
                                            </m:sub>
                                          </m:sSub>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𝜌</m:t>
                                              </m:r>
                                            </m:e>
                                            <m:sub>
                                              <m:r>
                                                <a:rPr lang="en-US" altLang="zh-CN" b="0" i="1" smtClean="0">
                                                  <a:solidFill>
                                                    <a:srgbClr val="00B050"/>
                                                  </a:solidFill>
                                                  <a:latin typeface="Cambria Math" panose="02040503050406030204" pitchFamily="18" charset="0"/>
                                                </a:rPr>
                                                <m:t>𝑆</m:t>
                                              </m:r>
                                            </m:sub>
                                          </m:sSub>
                                        </m:e>
                                      </m:d>
                                      <m:sSubSup>
                                        <m:sSubSupPr>
                                          <m:ctrlPr>
                                            <a:rPr lang="en-US" altLang="zh-CN" b="0" i="1" smtClean="0">
                                              <a:solidFill>
                                                <a:srgbClr val="00B050"/>
                                              </a:solidFill>
                                              <a:latin typeface="Cambria Math" panose="02040503050406030204" pitchFamily="18" charset="0"/>
                                            </a:rPr>
                                          </m:ctrlPr>
                                        </m:sSubSupPr>
                                        <m:e>
                                          <m:d>
                                            <m:dPr>
                                              <m:begChr m:val=""/>
                                              <m:endChr m:val="|"/>
                                              <m:ctrlPr>
                                                <a:rPr lang="en-US" altLang="zh-CN" b="0" i="1" smtClean="0">
                                                  <a:solidFill>
                                                    <a:srgbClr val="00B050"/>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B050"/>
                                              </a:solidFill>
                                              <a:latin typeface="Cambria Math" panose="02040503050406030204" pitchFamily="18" charset="0"/>
                                            </a:rPr>
                                            <m:t>𝑗</m:t>
                                          </m:r>
                                          <m:r>
                                            <a:rPr lang="en-US" altLang="zh-CN" b="0" i="1" smtClean="0">
                                              <a:solidFill>
                                                <a:srgbClr val="00B050"/>
                                              </a:solidFill>
                                              <a:latin typeface="Cambria Math" panose="02040503050406030204" pitchFamily="18" charset="0"/>
                                            </a:rPr>
                                            <m:t>,</m:t>
                                          </m:r>
                                          <m:r>
                                            <a:rPr lang="en-US" altLang="zh-CN" b="0" i="1" smtClean="0">
                                              <a:solidFill>
                                                <a:srgbClr val="00B050"/>
                                              </a:solidFill>
                                              <a:latin typeface="Cambria Math" panose="02040503050406030204" pitchFamily="18" charset="0"/>
                                            </a:rPr>
                                            <m:t>𝑘</m:t>
                                          </m:r>
                                          <m:r>
                                            <a:rPr lang="en-US" altLang="zh-CN" b="0" i="1" smtClean="0">
                                              <a:solidFill>
                                                <a:srgbClr val="00B050"/>
                                              </a:solidFill>
                                              <a:latin typeface="Cambria Math" panose="02040503050406030204" pitchFamily="18" charset="0"/>
                                            </a:rPr>
                                            <m:t>+0.5</m:t>
                                          </m:r>
                                        </m:sub>
                                        <m:sup>
                                          <m:r>
                                            <a:rPr lang="en-US" altLang="zh-CN" b="0" i="1" smtClean="0">
                                              <a:solidFill>
                                                <a:srgbClr val="00B050"/>
                                              </a:solidFill>
                                              <a:latin typeface="Cambria Math" panose="02040503050406030204" pitchFamily="18" charset="0"/>
                                            </a:rPr>
                                            <m:t>𝑛</m:t>
                                          </m:r>
                                        </m:sup>
                                      </m:sSubSup>
                                    </m:e>
                                  </m:d>
                                </m:e>
                                <m:sub>
                                  <m:r>
                                    <a:rPr lang="en-US" altLang="zh-CN" b="0" i="1" smtClean="0">
                                      <a:solidFill>
                                        <a:srgbClr val="00B050"/>
                                      </a:solidFill>
                                      <a:latin typeface="Cambria Math" panose="02040503050406030204" pitchFamily="18" charset="0"/>
                                    </a:rPr>
                                    <m:t>𝑖</m:t>
                                  </m:r>
                                </m:sub>
                              </m:sSub>
                            </m:e>
                          </m:nary>
                          <m:r>
                            <a:rPr lang="en-US" altLang="zh-CN" b="0" i="1" smtClean="0">
                              <a:solidFill>
                                <a:srgbClr val="00B050"/>
                              </a:solidFill>
                              <a:latin typeface="Cambria Math" panose="02040503050406030204" pitchFamily="18" charset="0"/>
                            </a:rPr>
                            <m:t>+</m:t>
                          </m:r>
                          <m:d>
                            <m:dPr>
                              <m:ctrlPr>
                                <a:rPr lang="en-US" altLang="zh-CN" b="0" i="1" smtClean="0">
                                  <a:solidFill>
                                    <a:srgbClr val="00B050"/>
                                  </a:solidFill>
                                  <a:latin typeface="Cambria Math" panose="02040503050406030204" pitchFamily="18" charset="0"/>
                                </a:rPr>
                              </m:ctrlPr>
                            </m:dPr>
                            <m:e>
                              <m:sSub>
                                <m:sSubPr>
                                  <m:ctrlPr>
                                    <a:rPr lang="en-US" altLang="zh-CN" b="0" i="1" smtClean="0">
                                      <a:solidFill>
                                        <a:srgbClr val="00B050"/>
                                      </a:solidFill>
                                      <a:latin typeface="Cambria Math" panose="02040503050406030204" pitchFamily="18" charset="0"/>
                                    </a:rPr>
                                  </m:ctrlPr>
                                </m:sSubPr>
                                <m:e>
                                  <m:r>
                                    <a:rPr lang="en-US" altLang="zh-CN" b="0" i="1" smtClean="0">
                                      <a:solidFill>
                                        <a:srgbClr val="00B050"/>
                                      </a:solidFill>
                                      <a:latin typeface="Cambria Math" panose="02040503050406030204" pitchFamily="18" charset="0"/>
                                    </a:rPr>
                                    <m:t>𝜌</m:t>
                                  </m:r>
                                </m:e>
                                <m:sub>
                                  <m:r>
                                    <a:rPr lang="en-US" altLang="zh-CN" b="0" i="1" smtClean="0">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+0.5</m:t>
                              </m:r>
                            </m:sub>
                            <m:sup>
                              <m:r>
                                <a:rPr lang="en-US" altLang="zh-CN" i="1">
                                  <a:solidFill>
                                    <a:srgbClr val="00B050"/>
                                  </a:solidFill>
                                  <a:latin typeface="Cambria Math" panose="02040503050406030204" pitchFamily="18" charset="0"/>
                                </a:rPr>
                                <m:t>𝑛</m:t>
                              </m:r>
                            </m:sup>
                          </m:sSubSup>
                        </m:num>
                        <m:den>
                          <m:r>
                            <a:rPr lang="en-US" altLang="zh-CN" i="1">
                              <a:solidFill>
                                <a:srgbClr val="00B050"/>
                              </a:solidFill>
                              <a:latin typeface="Cambria Math" panose="02040503050406030204" pitchFamily="18" charset="0"/>
                            </a:rPr>
                            <m:t>2</m:t>
                          </m:r>
                        </m:den>
                      </m:f>
                    </m:oMath>
                  </m:oMathPara>
                </a14:m>
                <a:endParaRPr lang="en-US" dirty="0" smtClean="0"/>
              </a:p>
              <a:p>
                <a:endParaRPr lang="en-US" dirty="0" smtClean="0"/>
              </a:p>
              <a:p>
                <a:r>
                  <a:rPr lang="zh-CN" altLang="en-US" dirty="0">
                    <a:solidFill>
                      <a:srgbClr val="00B050"/>
                    </a:solidFill>
                  </a:rPr>
                  <a:t>注</a:t>
                </a:r>
                <a:r>
                  <a:rPr lang="zh-CN" altLang="en-US" dirty="0" smtClean="0">
                    <a:solidFill>
                      <a:srgbClr val="00B050"/>
                    </a:solidFill>
                  </a:rPr>
                  <a:t>意：绿色为已知或者根据</a:t>
                </a:r>
                <a14:m>
                  <m:oMath xmlns:m="http://schemas.openxmlformats.org/officeDocument/2006/math">
                    <m:r>
                      <a:rPr lang="en-US" i="1">
                        <a:solidFill>
                          <a:srgbClr val="00B050"/>
                        </a:solidFill>
                        <a:latin typeface="Cambria Math" panose="02040503050406030204" pitchFamily="18" charset="0"/>
                      </a:rPr>
                      <m:t>𝑇</m:t>
                    </m:r>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𝑓</m:t>
                        </m:r>
                      </m:e>
                      <m:sub>
                        <m:r>
                          <a:rPr lang="en-US" i="1">
                            <a:solidFill>
                              <a:srgbClr val="00B050"/>
                            </a:solidFill>
                            <a:latin typeface="Cambria Math" panose="02040503050406030204" pitchFamily="18" charset="0"/>
                          </a:rPr>
                          <m:t>𝑆</m:t>
                        </m:r>
                      </m:sub>
                    </m:sSub>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𝐶</m:t>
                        </m:r>
                      </m:e>
                      <m:sub>
                        <m:r>
                          <a:rPr lang="en-US" i="1">
                            <a:solidFill>
                              <a:srgbClr val="00B050"/>
                            </a:solidFill>
                            <a:latin typeface="Cambria Math" panose="02040503050406030204" pitchFamily="18" charset="0"/>
                          </a:rPr>
                          <m:t>𝐿</m:t>
                        </m:r>
                      </m:sub>
                    </m:sSub>
                  </m:oMath>
                </a14:m>
                <a:r>
                  <a:rPr lang="zh-CN" altLang="en-US" dirty="0" smtClean="0">
                    <a:solidFill>
                      <a:srgbClr val="00B050"/>
                    </a:solidFill>
                  </a:rPr>
                  <a:t>关系已知</a:t>
                </a:r>
                <a:r>
                  <a:rPr lang="en-US" altLang="zh-CN" dirty="0">
                    <a:solidFill>
                      <a:srgbClr val="00B050"/>
                    </a:solidFill>
                  </a:rPr>
                  <a:t>.</a:t>
                </a:r>
                <a:endParaRPr lang="en-US" altLang="zh-CN" dirty="0" smtClean="0">
                  <a:solidFill>
                    <a:srgbClr val="00B05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44316" y="1047256"/>
                <a:ext cx="12444354" cy="5543633"/>
              </a:xfrm>
              <a:prstGeom prst="rect">
                <a:avLst/>
              </a:prstGeom>
              <a:blipFill>
                <a:blip r:embed="rId4"/>
                <a:stretch>
                  <a:fillRect l="-392" t="-660" b="-550"/>
                </a:stretch>
              </a:blipFill>
            </p:spPr>
            <p:txBody>
              <a:bodyPr/>
              <a:lstStyle/>
              <a:p>
                <a:r>
                  <a:rPr lang="en-US">
                    <a:noFill/>
                  </a:rPr>
                  <a:t> </a:t>
                </a:r>
              </a:p>
            </p:txBody>
          </p:sp>
        </mc:Fallback>
      </mc:AlternateContent>
    </p:spTree>
    <p:extLst>
      <p:ext uri="{BB962C8B-B14F-4D97-AF65-F5344CB8AC3E}">
        <p14:creationId xmlns:p14="http://schemas.microsoft.com/office/powerpoint/2010/main" val="1727918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82561" y="1061885"/>
                <a:ext cx="11609440" cy="540090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整理上式得（</a:t>
                </a:r>
                <a:r>
                  <a:rPr lang="en-US" altLang="zh-CN" dirty="0" smtClean="0"/>
                  <a:t>B-5</a:t>
                </a:r>
                <a:r>
                  <a:rPr lang="zh-CN" altLang="en-US" dirty="0" smtClean="0"/>
                  <a:t>）：</a:t>
                </a:r>
                <a:endParaRPr lang="en-US" altLang="zh-CN" dirty="0"/>
              </a:p>
              <a:p>
                <a14:m>
                  <m:oMath xmlns:m="http://schemas.openxmlformats.org/officeDocument/2006/math">
                    <m:r>
                      <a:rPr lang="en-US" i="1" smtClean="0">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𝐷𝑅𝐹𝑉𝑆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𝑋</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𝑉𝑋𝐶𝑂𝑁</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𝑉</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𝑉𝑆𝑋𝐶𝑂𝑁</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𝑋𝐷𝐼</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𝑡</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𝑃𝐷</m:t>
                        </m:r>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𝑃𝐷</m:t>
                        </m:r>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+1</m:t>
                            </m:r>
                          </m:sub>
                        </m:sSub>
                      </m:den>
                    </m:f>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
                      <m:dPr>
                        <m:ctrlPr>
                          <a:rPr lang="en-US" i="1">
                            <a:solidFill>
                              <a:srgbClr val="FF0000"/>
                            </a:solidFill>
                            <a:latin typeface="Cambria Math" panose="02040503050406030204" pitchFamily="18" charset="0"/>
                          </a:rPr>
                        </m:ctrlPr>
                      </m:dPr>
                      <m:e>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𝜇</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i="1">
                                <a:solidFill>
                                  <a:srgbClr val="FF0000"/>
                                </a:solidFill>
                                <a:latin typeface="Cambria Math" panose="02040503050406030204" pitchFamily="18" charset="0"/>
                              </a:rPr>
                              <m:t>𝐾</m:t>
                            </m:r>
                          </m:den>
                        </m:f>
                      </m:e>
                    </m:d>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𝑃𝑆𝑋</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+0.5,</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b="0" i="1" smtClean="0">
                        <a:latin typeface="Cambria Math" panose="02040503050406030204" pitchFamily="18" charset="0"/>
                      </a:rPr>
                      <m:t>−</m:t>
                    </m:r>
                    <m:r>
                      <a:rPr lang="en-US" i="1" smtClean="0">
                        <a:solidFill>
                          <a:schemeClr val="tx1"/>
                        </a:solidFill>
                        <a:latin typeface="Cambria Math" panose="02040503050406030204" pitchFamily="18" charset="0"/>
                      </a:rPr>
                      <m:t>𝐷𝑅𝐹𝑉</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+0.5,</m:t>
                        </m:r>
                        <m:r>
                          <a:rPr lang="en-US" i="1">
                            <a:solidFill>
                              <a:schemeClr val="tx1"/>
                            </a:solidFill>
                            <a:latin typeface="Cambria Math" panose="02040503050406030204" pitchFamily="18" charset="0"/>
                          </a:rPr>
                          <m:t>𝑘</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d>
                      <m:dPr>
                        <m:ctrlPr>
                          <a:rPr lang="en-US" i="1">
                            <a:solidFill>
                              <a:schemeClr val="tx1"/>
                            </a:solidFill>
                            <a:latin typeface="Cambria Math" panose="02040503050406030204" pitchFamily="18" charset="0"/>
                          </a:rPr>
                        </m:ctrlPr>
                      </m:dPr>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𝜇</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𝐿</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𝜌</m:t>
                                </m:r>
                              </m:e>
                              <m:sub>
                                <m:r>
                                  <a:rPr lang="en-US" altLang="zh-CN" i="1">
                                    <a:solidFill>
                                      <a:schemeClr val="tx1"/>
                                    </a:solidFill>
                                    <a:latin typeface="Cambria Math" panose="02040503050406030204" pitchFamily="18" charset="0"/>
                                  </a:rPr>
                                  <m:t>𝐿</m:t>
                                </m:r>
                              </m:sub>
                            </m:sSub>
                            <m:r>
                              <a:rPr lang="en-US" altLang="zh-CN" i="1">
                                <a:solidFill>
                                  <a:schemeClr val="tx1"/>
                                </a:solidFill>
                                <a:latin typeface="Cambria Math" panose="02040503050406030204" pitchFamily="18" charset="0"/>
                              </a:rPr>
                              <m:t>𝐾</m:t>
                            </m:r>
                          </m:den>
                        </m:f>
                      </m:e>
                    </m:d>
                    <m:sSubSup>
                      <m:sSubSupPr>
                        <m:ctrlPr>
                          <a:rPr lang="en-US" i="1">
                            <a:solidFill>
                              <a:schemeClr val="tx1"/>
                            </a:solidFill>
                            <a:latin typeface="Cambria Math" panose="02040503050406030204" pitchFamily="18" charset="0"/>
                          </a:rPr>
                        </m:ctrlPr>
                      </m:sSub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m:t>
                            </m:r>
                          </m:e>
                        </m:d>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+0.5,</m:t>
                        </m:r>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𝑛</m:t>
                        </m:r>
                        <m:r>
                          <a:rPr lang="en-US" i="1">
                            <a:solidFill>
                              <a:schemeClr val="tx1"/>
                            </a:solidFill>
                            <a:latin typeface="Cambria Math" panose="02040503050406030204" pitchFamily="18" charset="0"/>
                          </a:rPr>
                          <m:t>+1</m:t>
                        </m:r>
                      </m:sup>
                    </m:sSubSup>
                  </m:oMath>
                </a14:m>
                <a:r>
                  <a:rPr lang="en-US" dirty="0" smtClean="0">
                    <a:solidFill>
                      <a:schemeClr val="tx1"/>
                    </a:solidFill>
                  </a:rPr>
                  <a:t>.</a:t>
                </a:r>
                <a:r>
                  <a:rPr lang="en-US" dirty="0">
                    <a:solidFill>
                      <a:schemeClr val="tx1"/>
                    </a:solidFill>
                  </a:rPr>
                  <a:t> </a:t>
                </a:r>
                <a14:m>
                  <m:oMath xmlns:m="http://schemas.openxmlformats.org/officeDocument/2006/math">
                    <m:r>
                      <a:rPr lang="en-US" i="1">
                        <a:solidFill>
                          <a:schemeClr val="tx1"/>
                        </a:solidFill>
                        <a:latin typeface="Cambria Math" panose="02040503050406030204" pitchFamily="18" charset="0"/>
                      </a:rPr>
                      <m:t>𝐷𝑅𝐹𝑉</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+0.5,</m:t>
                        </m:r>
                        <m:r>
                          <a:rPr lang="en-US" i="1">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2∆</m:t>
                    </m:r>
                    <m:r>
                      <a:rPr lang="en-US" i="1">
                        <a:solidFill>
                          <a:schemeClr val="tx1"/>
                        </a:solidFill>
                        <a:latin typeface="Cambria Math" panose="02040503050406030204" pitchFamily="18" charset="0"/>
                      </a:rPr>
                      <m:t>𝑡</m:t>
                    </m:r>
                    <m:f>
                      <m:fPr>
                        <m:ctrlPr>
                          <a:rPr lang="en-US" i="1">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𝑃𝐷</m:t>
                            </m:r>
                          </m:e>
                        </m:d>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r>
                                  <a:rPr lang="en-US">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+1,</m:t>
                            </m:r>
                            <m:r>
                              <a:rPr lang="en-US" b="0" i="1" smtClean="0">
                                <a:solidFill>
                                  <a:schemeClr val="tx1"/>
                                </a:solidFill>
                                <a:latin typeface="Cambria Math" panose="02040503050406030204" pitchFamily="18" charset="0"/>
                              </a:rPr>
                              <m:t>𝑘</m:t>
                            </m:r>
                          </m:sub>
                        </m:sSub>
                        <m:r>
                          <a:rPr lang="en-US" b="0" i="1" smtClean="0">
                            <a:solidFill>
                              <a:schemeClr val="tx1"/>
                            </a:solidFill>
                            <a:latin typeface="Cambria Math" panose="02040503050406030204" pitchFamily="18" charset="0"/>
                          </a:rPr>
                          <m:t>−∆</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𝑃𝐷</m:t>
                            </m:r>
                          </m:e>
                        </m:d>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Sub>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+1</m:t>
                            </m:r>
                          </m:sub>
                        </m:sSub>
                      </m:den>
                    </m:f>
                  </m:oMath>
                </a14:m>
                <a:endParaRPr lang="en-US" dirty="0" smtClean="0"/>
              </a:p>
              <a:p>
                <a:pPr algn="ctr"/>
                <a:endParaRPr lang="en-US" dirty="0" smtClean="0"/>
              </a:p>
              <a:p>
                <a:pPr algn="ctr"/>
                <a:endParaRPr lang="en-US" dirty="0"/>
              </a:p>
              <a:p>
                <a:pPr algn="ctr"/>
                <a14:m>
                  <m:oMathPara xmlns:m="http://schemas.openxmlformats.org/officeDocument/2006/math">
                    <m:oMathParaPr>
                      <m:jc m:val="left"/>
                    </m:oMathParaPr>
                    <m:oMath xmlns:m="http://schemas.openxmlformats.org/officeDocument/2006/math">
                      <m:r>
                        <a:rPr lang="en-US" i="1" smtClean="0">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𝐷𝑅𝐹𝑉𝑆</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𝑌</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𝑉𝑌𝐶𝑂𝑁</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𝑉</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𝑉𝑆𝑌𝐶𝑂𝑁</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𝑉</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𝑉</m:t>
                      </m:r>
                      <m:r>
                        <a:rPr lang="en-US" b="0" i="1" smtClean="0">
                          <a:solidFill>
                            <a:srgbClr val="FF0000"/>
                          </a:solidFill>
                          <a:latin typeface="Cambria Math" panose="02040503050406030204" pitchFamily="18" charset="0"/>
                        </a:rPr>
                        <m:t>𝑆</m:t>
                      </m:r>
                      <m:r>
                        <a:rPr lang="en-US" i="1">
                          <a:solidFill>
                            <a:srgbClr val="FF0000"/>
                          </a:solidFill>
                          <a:latin typeface="Cambria Math" panose="02040503050406030204" pitchFamily="18" charset="0"/>
                        </a:rPr>
                        <m:t>𝑌𝐷𝐼</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𝑡</m:t>
                      </m:r>
                      <m:f>
                        <m:fPr>
                          <m:ctrlPr>
                            <a:rPr lang="en-US" i="1">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𝑃𝐷</m:t>
                          </m:r>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+1</m:t>
                              </m:r>
                            </m:sub>
                            <m:sup>
                              <m:r>
                                <a:rPr lang="en-US" b="0" i="1" smtClean="0">
                                  <a:solidFill>
                                    <a:srgbClr val="FF0000"/>
                                  </a:solidFill>
                                  <a:latin typeface="Cambria Math" panose="02040503050406030204" pitchFamily="18" charset="0"/>
                                </a:rPr>
                                <m:t>𝑛</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𝑃𝐷</m:t>
                          </m:r>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𝑛</m:t>
                              </m:r>
                            </m:sup>
                          </m:sSubSup>
                        </m:num>
                        <m:den>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b>
                          </m:sSub>
                        </m:den>
                      </m:f>
                      <m:r>
                        <a:rPr lang="en-US" altLang="zh-CN"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
                        <m:dPr>
                          <m:ctrlPr>
                            <a:rPr lang="en-US" i="1">
                              <a:solidFill>
                                <a:srgbClr val="FF0000"/>
                              </a:solidFill>
                              <a:latin typeface="Cambria Math" panose="02040503050406030204" pitchFamily="18" charset="0"/>
                            </a:rPr>
                          </m:ctrlPr>
                        </m:dPr>
                        <m:e>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𝜇</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i="1">
                                  <a:solidFill>
                                    <a:srgbClr val="FF0000"/>
                                  </a:solidFill>
                                  <a:latin typeface="Cambria Math" panose="02040503050406030204" pitchFamily="18" charset="0"/>
                                </a:rPr>
                                <m:t>𝐾</m:t>
                              </m:r>
                            </m:den>
                          </m:f>
                        </m:e>
                      </m:d>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𝑃𝑆𝑌</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𝑆</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𝑔</m:t>
                      </m:r>
                      <m:r>
                        <a:rPr lang="en-US" altLang="zh-CN" i="1" smtClean="0">
                          <a:solidFill>
                            <a:srgbClr val="FF0000"/>
                          </a:solidFill>
                          <a:latin typeface="Cambria Math" panose="02040503050406030204" pitchFamily="18" charset="0"/>
                        </a:rPr>
                        <m:t>∆</m:t>
                      </m:r>
                      <m:r>
                        <a:rPr lang="en-US" altLang="zh-CN" i="1" smtClean="0">
                          <a:solidFill>
                            <a:srgbClr val="FF0000"/>
                          </a:solidFill>
                          <a:latin typeface="Cambria Math" panose="02040503050406030204" pitchFamily="18" charset="0"/>
                        </a:rPr>
                        <m:t>𝑡</m:t>
                      </m:r>
                      <m:f>
                        <m:fPr>
                          <m:ctrlPr>
                            <a:rPr lang="en-US" altLang="zh-CN" i="1">
                              <a:solidFill>
                                <a:srgbClr val="FF0000"/>
                              </a:solidFill>
                              <a:latin typeface="Cambria Math" panose="02040503050406030204" pitchFamily="18" charset="0"/>
                            </a:rPr>
                          </m:ctrlPr>
                        </m:fPr>
                        <m:num>
                          <m:nary>
                            <m:naryPr>
                              <m:chr m:val="∑"/>
                              <m:supHide m:val="on"/>
                              <m:ctrlPr>
                                <a:rPr lang="en-US" altLang="zh-CN"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+0.5</m:t>
                                          </m:r>
                                        </m:sub>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p>
                                      </m:sSubSup>
                                    </m:e>
                                  </m:d>
                                </m:e>
                                <m:sub>
                                  <m:r>
                                    <a:rPr lang="en-US" altLang="zh-CN" b="0" i="1" smtClean="0">
                                      <a:solidFill>
                                        <a:srgbClr val="FF0000"/>
                                      </a:solidFill>
                                      <a:latin typeface="Cambria Math" panose="02040503050406030204" pitchFamily="18" charset="0"/>
                                    </a:rPr>
                                    <m:t>𝑖</m:t>
                                  </m:r>
                                </m:sub>
                              </m:sSub>
                            </m:e>
                          </m:nary>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d>
                                <m:dPr>
                                  <m:begChr m:val=""/>
                                  <m:endChr m:val="|"/>
                                  <m:ctrlPr>
                                    <a:rPr lang="en-US" altLang="zh-CN"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+0.5</m:t>
                              </m:r>
                            </m:sub>
                            <m:sup>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+1</m:t>
                              </m:r>
                            </m:sup>
                          </m:sSubSup>
                          <m:r>
                            <a:rPr lang="en-US" altLang="zh-CN" i="1">
                              <a:solidFill>
                                <a:srgbClr val="FF0000"/>
                              </a:solidFill>
                              <a:latin typeface="Cambria Math" panose="02040503050406030204" pitchFamily="18" charset="0"/>
                            </a:rPr>
                            <m:t>+</m:t>
                          </m:r>
                          <m:nary>
                            <m:naryPr>
                              <m:chr m:val="∑"/>
                              <m:supHide m:val="on"/>
                              <m:ctrlPr>
                                <a:rPr lang="en-US" altLang="zh-CN"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+0.5</m:t>
                                          </m:r>
                                        </m:sub>
                                        <m:sup>
                                          <m:r>
                                            <a:rPr lang="en-US" altLang="zh-CN" b="0" i="1" smtClean="0">
                                              <a:solidFill>
                                                <a:srgbClr val="FF0000"/>
                                              </a:solidFill>
                                              <a:latin typeface="Cambria Math" panose="02040503050406030204" pitchFamily="18" charset="0"/>
                                            </a:rPr>
                                            <m:t>𝑛</m:t>
                                          </m:r>
                                        </m:sup>
                                      </m:sSubSup>
                                    </m:e>
                                  </m:d>
                                </m:e>
                                <m:sub>
                                  <m:r>
                                    <a:rPr lang="en-US" altLang="zh-CN" b="0" i="1" smtClean="0">
                                      <a:solidFill>
                                        <a:srgbClr val="FF0000"/>
                                      </a:solidFill>
                                      <a:latin typeface="Cambria Math" panose="02040503050406030204" pitchFamily="18" charset="0"/>
                                    </a:rPr>
                                    <m:t>𝑖</m:t>
                                  </m:r>
                                </m:sub>
                              </m:sSub>
                            </m:e>
                          </m:nary>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m:t>
                          </m:r>
                          <m:sSubSup>
                            <m:sSubSupPr>
                              <m:ctrlPr>
                                <a:rPr lang="en-US" altLang="zh-CN" i="1">
                                  <a:solidFill>
                                    <a:srgbClr val="FF0000"/>
                                  </a:solidFill>
                                  <a:latin typeface="Cambria Math" panose="02040503050406030204" pitchFamily="18" charset="0"/>
                                </a:rPr>
                              </m:ctrlPr>
                            </m:sSubSupPr>
                            <m:e>
                              <m:d>
                                <m:dPr>
                                  <m:begChr m:val=""/>
                                  <m:endChr m:val="|"/>
                                  <m:ctrlPr>
                                    <a:rPr lang="en-US" altLang="zh-CN"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+0.5</m:t>
                              </m:r>
                            </m:sub>
                            <m:sup>
                              <m:r>
                                <a:rPr lang="en-US" altLang="zh-CN" i="1">
                                  <a:solidFill>
                                    <a:srgbClr val="FF0000"/>
                                  </a:solidFill>
                                  <a:latin typeface="Cambria Math" panose="02040503050406030204" pitchFamily="18" charset="0"/>
                                </a:rPr>
                                <m:t>𝑛</m:t>
                              </m:r>
                            </m:sup>
                          </m:sSubSup>
                        </m:num>
                        <m:den>
                          <m:r>
                            <a:rPr lang="en-US" altLang="zh-CN" i="1">
                              <a:solidFill>
                                <a:srgbClr val="FF0000"/>
                              </a:solidFill>
                              <a:latin typeface="Cambria Math" panose="02040503050406030204" pitchFamily="18" charset="0"/>
                            </a:rPr>
                            <m:t>2</m:t>
                          </m:r>
                        </m:den>
                      </m:f>
                      <m:r>
                        <a:rPr lang="en-US" altLang="zh-CN" b="0" i="1" smtClean="0">
                          <a:solidFill>
                            <a:srgbClr val="FF0000"/>
                          </a:solidFill>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r>
                                <a:rPr lang="en-US" i="1">
                                  <a:latin typeface="Cambria Math" panose="02040503050406030204" pitchFamily="18" charset="0"/>
                                </a:rPr>
                                <m:t>+1</m:t>
                              </m:r>
                            </m:sub>
                          </m:sSub>
                        </m:den>
                      </m:f>
                    </m:oMath>
                  </m:oMathPara>
                </a14:m>
                <a:endParaRPr lang="en-US" dirty="0" smtClean="0"/>
              </a:p>
              <a:p>
                <a:pPr algn="ctr"/>
                <a:endParaRPr lang="en-US" dirty="0"/>
              </a:p>
              <a:p>
                <a:pPr marL="285750" indent="-285750">
                  <a:buFont typeface="Wingdings" panose="05000000000000000000" pitchFamily="2" charset="2"/>
                  <a:buChar char="§"/>
                </a:pPr>
                <a:r>
                  <a:rPr lang="zh-CN" altLang="en-US" dirty="0" smtClean="0"/>
                  <a:t>可以看出，</a:t>
                </a:r>
                <a:r>
                  <a:rPr lang="zh-CN" altLang="en-US" dirty="0" smtClean="0">
                    <a:solidFill>
                      <a:srgbClr val="FF0000"/>
                    </a:solidFill>
                  </a:rPr>
                  <a:t>红色部分</a:t>
                </a:r>
                <a:r>
                  <a:rPr lang="zh-CN" altLang="en-US" dirty="0" smtClean="0"/>
                  <a:t>与对应的</a:t>
                </a:r>
                <a14:m>
                  <m:oMath xmlns:m="http://schemas.openxmlformats.org/officeDocument/2006/math">
                    <m:r>
                      <a:rPr lang="en-US" i="1" smtClean="0">
                        <a:solidFill>
                          <a:schemeClr val="tx1"/>
                        </a:solidFill>
                        <a:latin typeface="Cambria Math" panose="02040503050406030204" pitchFamily="18" charset="0"/>
                      </a:rPr>
                      <m:t>𝑅𝐹𝑉</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𝑋</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+0.5,</m:t>
                        </m:r>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𝑅𝐹𝑉</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𝑌</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r>
                          <a:rPr lang="en-US" i="1">
                            <a:solidFill>
                              <a:schemeClr val="tx1"/>
                            </a:solidFill>
                            <a:latin typeface="Cambria Math" panose="02040503050406030204" pitchFamily="18" charset="0"/>
                          </a:rPr>
                          <m:t>+0.5</m:t>
                        </m:r>
                      </m:sub>
                      <m:sup>
                        <m:r>
                          <a:rPr lang="en-US" i="1">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oMath>
                </a14:m>
                <a:r>
                  <a:rPr lang="zh-CN" altLang="en-US" dirty="0" smtClean="0"/>
                  <a:t>具有相同结构，由此可求出</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smtClean="0"/>
                  <a:t>，这两项其实就是利用</a:t>
                </a:r>
                <a:r>
                  <a:rPr lang="en-US" altLang="zh-CN" dirty="0" smtClean="0"/>
                  <a:t>n</a:t>
                </a:r>
                <a:r>
                  <a:rPr lang="zh-CN" altLang="en-US" dirty="0" smtClean="0"/>
                  <a:t>时刻的信息估计出的</a:t>
                </a:r>
                <a:r>
                  <a:rPr lang="en-US" altLang="zh-CN" dirty="0" smtClean="0"/>
                  <a:t>n+1</a:t>
                </a:r>
                <a:r>
                  <a:rPr lang="zh-CN" altLang="en-US" dirty="0" smtClean="0"/>
                  <a:t>时刻</a:t>
                </a:r>
                <a:r>
                  <a:rPr lang="en-US" altLang="zh-CN" dirty="0" smtClean="0"/>
                  <a:t>RFVX,RFVY</a:t>
                </a:r>
                <a:r>
                  <a:rPr lang="zh-CN" altLang="en-US" dirty="0" smtClean="0"/>
                  <a:t>近似值。</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582561" y="1061885"/>
                <a:ext cx="11609440" cy="5400902"/>
              </a:xfrm>
              <a:prstGeom prst="rect">
                <a:avLst/>
              </a:prstGeom>
              <a:blipFill>
                <a:blip r:embed="rId4"/>
                <a:stretch>
                  <a:fillRect l="-368" t="-564" b="-339"/>
                </a:stretch>
              </a:blipFill>
            </p:spPr>
            <p:txBody>
              <a:bodyPr/>
              <a:lstStyle/>
              <a:p>
                <a:r>
                  <a:rPr lang="en-US">
                    <a:noFill/>
                  </a:rPr>
                  <a:t> </a:t>
                </a:r>
              </a:p>
            </p:txBody>
          </p:sp>
        </mc:Fallback>
      </mc:AlternateContent>
    </p:spTree>
    <p:extLst>
      <p:ext uri="{BB962C8B-B14F-4D97-AF65-F5344CB8AC3E}">
        <p14:creationId xmlns:p14="http://schemas.microsoft.com/office/powerpoint/2010/main" val="1384573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402532" y="1017001"/>
            <a:ext cx="9386937" cy="1239022"/>
          </a:xfrm>
          <a:prstGeom prst="rect">
            <a:avLst/>
          </a:prstGeom>
          <a:ln>
            <a:solidFill>
              <a:srgbClr val="0000FF"/>
            </a:solidFill>
          </a:ln>
        </p:spPr>
      </p:pic>
      <mc:AlternateContent xmlns:mc="http://schemas.openxmlformats.org/markup-compatibility/2006" xmlns:a14="http://schemas.microsoft.com/office/drawing/2010/main">
        <mc:Choice Requires="a14">
          <p:sp>
            <p:nvSpPr>
              <p:cNvPr id="4" name="TextBox 3"/>
              <p:cNvSpPr txBox="1"/>
              <p:nvPr/>
            </p:nvSpPr>
            <p:spPr>
              <a:xfrm>
                <a:off x="344774" y="2458387"/>
                <a:ext cx="11557416" cy="5049203"/>
              </a:xfrm>
              <a:prstGeom prst="rect">
                <a:avLst/>
              </a:prstGeom>
              <a:noFill/>
            </p:spPr>
            <p:txBody>
              <a:bodyPr wrap="square" rtlCol="0">
                <a:spAutoFit/>
              </a:bodyPr>
              <a:lstStyle/>
              <a:p>
                <a:r>
                  <a:rPr lang="zh-CN" altLang="en-US" dirty="0" smtClean="0"/>
                  <a:t>程序中要求</a:t>
                </a:r>
                <a:r>
                  <a:rPr lang="en-US" altLang="zh-CN" dirty="0" smtClean="0"/>
                  <a:t>RFVXTM(:,1)=0, RFVXTM(:,NIX+1)=0.0</a:t>
                </a:r>
                <a:r>
                  <a:rPr lang="zh-CN" altLang="en-US" dirty="0" smtClean="0"/>
                  <a:t>的证明如下。</a:t>
                </a:r>
                <a:endParaRPr lang="en-US" altLang="zh-CN" dirty="0" smtClean="0"/>
              </a:p>
              <a:p>
                <a:endParaRPr lang="en-US" altLang="zh-CN" dirty="0" smtClean="0"/>
              </a:p>
              <a:p>
                <a:r>
                  <a:rPr lang="zh-CN" altLang="en-US" dirty="0" smtClean="0"/>
                  <a:t>由于</a:t>
                </a:r>
                <a14:m>
                  <m:oMath xmlns:m="http://schemas.openxmlformats.org/officeDocument/2006/math">
                    <m:r>
                      <a:rPr lang="en-US" altLang="zh-CN" b="0" i="1" smtClean="0">
                        <a:latin typeface="Cambria Math" panose="02040503050406030204" pitchFamily="18" charset="0"/>
                      </a:rPr>
                      <m:t>𝑅𝐹𝑉</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𝑅𝐹𝑉𝑋𝑇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𝑅𝐹𝑉</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𝑋𝑇𝑀</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Sub>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smtClean="0"/>
                  <a:t>故</a:t>
                </a:r>
                <a14:m>
                  <m:oMath xmlns:m="http://schemas.openxmlformats.org/officeDocument/2006/math">
                    <m:r>
                      <a:rPr lang="en-US" altLang="zh-CN" b="0" i="1" dirty="0" smtClean="0">
                        <a:latin typeface="Cambria Math" panose="02040503050406030204" pitchFamily="18" charset="0"/>
                      </a:rPr>
                      <m:t>𝐷𝑅𝐹𝑉</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𝑋</m:t>
                        </m:r>
                      </m:e>
                      <m:sub>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𝑁𝐼𝑌</m:t>
                        </m:r>
                        <m:r>
                          <a:rPr lang="en-US" altLang="zh-CN" b="0" i="1" dirty="0" smtClean="0">
                            <a:latin typeface="Cambria Math" panose="02040503050406030204" pitchFamily="18" charset="0"/>
                          </a:rPr>
                          <m:t>+2,1</m:t>
                        </m:r>
                      </m:sub>
                    </m:sSub>
                    <m:r>
                      <a:rPr lang="en-US" altLang="zh-CN" b="0" i="1" dirty="0" smtClean="0">
                        <a:latin typeface="Cambria Math" panose="02040503050406030204" pitchFamily="18" charset="0"/>
                      </a:rPr>
                      <m:t>=0</m:t>
                    </m:r>
                  </m:oMath>
                </a14:m>
                <a:r>
                  <a:rPr lang="zh-CN" altLang="en-US" dirty="0" smtClean="0"/>
                  <a:t>。</a:t>
                </a:r>
                <a:r>
                  <a:rPr lang="zh-CN" altLang="en-US" dirty="0"/>
                  <a:t>上</a:t>
                </a:r>
                <a:r>
                  <a:rPr lang="zh-CN" altLang="en-US" dirty="0" smtClean="0"/>
                  <a:t>式中还有以下复合变量为零：</a:t>
                </a:r>
                <a14:m>
                  <m:oMath xmlns:m="http://schemas.openxmlformats.org/officeDocument/2006/math">
                    <m:r>
                      <a:rPr lang="en-US" altLang="zh-CN" b="0" i="1" smtClean="0">
                        <a:latin typeface="Cambria Math" panose="02040503050406030204" pitchFamily="18" charset="0"/>
                      </a:rPr>
                      <m:t>𝐷𝑅𝐹𝑉𝑆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𝑉𝑋𝐶𝑂𝑁</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𝑉𝑆𝑋𝐶𝑂𝑁</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𝑉𝑆𝑋𝐷𝐼</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smtClean="0"/>
                  <a:t>因此，上式简化为：</a:t>
                </a:r>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(1)</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(1)</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Sub>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(1)</m:t>
                          </m:r>
                        </m:den>
                      </m:f>
                    </m:oMath>
                  </m:oMathPara>
                </a14:m>
                <a:endParaRPr lang="en-US" dirty="0" smtClean="0"/>
              </a:p>
              <a:p>
                <a:endParaRPr lang="en-US" dirty="0"/>
              </a:p>
              <a:p>
                <a:r>
                  <a:rPr lang="zh-CN" altLang="en-US" dirty="0" smtClean="0"/>
                  <a:t>重组后可以看到：</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(1)</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den>
                      </m:f>
                      <m:r>
                        <a:rPr lang="en-US" b="0" i="1" smtClean="0">
                          <a:latin typeface="Cambria Math" panose="02040503050406030204" pitchFamily="18" charset="0"/>
                        </a:rPr>
                        <m:t>=0</m:t>
                      </m:r>
                    </m:oMath>
                  </m:oMathPara>
                </a14:m>
                <a:endParaRPr lang="en-US" b="0" dirty="0" smtClean="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m:t>
                              </m:r>
                              <m:r>
                                <a:rPr lang="en-US" b="0" i="1" smtClean="0">
                                  <a:latin typeface="Cambria Math" panose="02040503050406030204" pitchFamily="18" charset="0"/>
                                </a:rPr>
                                <m:t>𝑁𝐼𝑌</m:t>
                              </m:r>
                              <m:r>
                                <a:rPr lang="en-US" b="0" i="1" smtClean="0">
                                  <a:latin typeface="Cambria Math" panose="02040503050406030204" pitchFamily="18" charset="0"/>
                                </a:rPr>
                                <m:t>+2,1</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𝑑𝑥</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(1)</m:t>
                          </m:r>
                        </m:den>
                      </m:f>
                      <m:r>
                        <a:rPr lang="en-US" b="0" i="1" smtClean="0">
                          <a:latin typeface="Cambria Math" panose="02040503050406030204" pitchFamily="18" charset="0"/>
                        </a:rPr>
                        <m:t>=0</m:t>
                      </m:r>
                    </m:oMath>
                  </m:oMathPara>
                </a14:m>
                <a:endParaRPr lang="en-US" dirty="0" smtClean="0"/>
              </a:p>
              <a:p>
                <a:r>
                  <a:rPr lang="zh-CN" altLang="en-US" dirty="0" smtClean="0"/>
                  <a:t>由于腔体左边界无形变，不可穿透，故上式始终成立。也就说是左边边界条件要求上式成立，等价于要求</a:t>
                </a:r>
                <a:r>
                  <a:rPr lang="en-US" altLang="zh-CN" dirty="0"/>
                  <a:t>RFVXTM(:,1)=</a:t>
                </a:r>
                <a:r>
                  <a:rPr lang="en-US" altLang="zh-CN" dirty="0" smtClean="0"/>
                  <a:t>0</a:t>
                </a:r>
                <a:r>
                  <a:rPr lang="zh-CN" altLang="en-US" dirty="0" smtClean="0"/>
                  <a:t>。同理，右边边界条件要求</a:t>
                </a:r>
                <a:r>
                  <a:rPr lang="en-US" altLang="zh-CN" dirty="0"/>
                  <a:t>RFVXTM(:,NIX+1)=</a:t>
                </a:r>
                <a:r>
                  <a:rPr lang="en-US" altLang="zh-CN" dirty="0" smtClean="0"/>
                  <a:t>0.0</a:t>
                </a:r>
                <a:r>
                  <a:rPr lang="zh-CN" altLang="en-US" dirty="0" smtClean="0"/>
                  <a:t>。</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4774" y="2458387"/>
                <a:ext cx="11557416" cy="5049203"/>
              </a:xfrm>
              <a:prstGeom prst="rect">
                <a:avLst/>
              </a:prstGeom>
              <a:blipFill>
                <a:blip r:embed="rId4"/>
                <a:stretch>
                  <a:fillRect l="-475" t="-603" b="-844"/>
                </a:stretch>
              </a:blipFill>
            </p:spPr>
            <p:txBody>
              <a:bodyPr/>
              <a:lstStyle/>
              <a:p>
                <a:r>
                  <a:rPr lang="en-US">
                    <a:noFill/>
                  </a:rPr>
                  <a:t> </a:t>
                </a:r>
              </a:p>
            </p:txBody>
          </p:sp>
        </mc:Fallback>
      </mc:AlternateContent>
    </p:spTree>
    <p:extLst>
      <p:ext uri="{BB962C8B-B14F-4D97-AF65-F5344CB8AC3E}">
        <p14:creationId xmlns:p14="http://schemas.microsoft.com/office/powerpoint/2010/main" val="2158781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485420" y="937799"/>
            <a:ext cx="9221160" cy="2120194"/>
          </a:xfrm>
          <a:prstGeom prst="rect">
            <a:avLst/>
          </a:prstGeom>
          <a:ln>
            <a:solidFill>
              <a:srgbClr val="0000FF"/>
            </a:solidFill>
          </a:ln>
        </p:spPr>
      </p:pic>
      <mc:AlternateContent xmlns:mc="http://schemas.openxmlformats.org/markup-compatibility/2006" xmlns:a14="http://schemas.microsoft.com/office/drawing/2010/main">
        <mc:Choice Requires="a14">
          <p:sp>
            <p:nvSpPr>
              <p:cNvPr id="4" name="TextBox 3"/>
              <p:cNvSpPr txBox="1"/>
              <p:nvPr/>
            </p:nvSpPr>
            <p:spPr>
              <a:xfrm>
                <a:off x="344774" y="3365292"/>
                <a:ext cx="11759783" cy="3896195"/>
              </a:xfrm>
              <a:prstGeom prst="rect">
                <a:avLst/>
              </a:prstGeom>
              <a:noFill/>
            </p:spPr>
            <p:txBody>
              <a:bodyPr wrap="square" rtlCol="0">
                <a:spAutoFit/>
              </a:bodyPr>
              <a:lstStyle/>
              <a:p>
                <a:r>
                  <a:rPr lang="zh-CN" altLang="en-US" dirty="0" smtClean="0"/>
                  <a:t>程序中要求</a:t>
                </a:r>
                <a:r>
                  <a:rPr lang="en-US" altLang="zh-CN" dirty="0" smtClean="0"/>
                  <a:t>RFVYTM(1,:)=</a:t>
                </a:r>
                <a:r>
                  <a:rPr lang="en-US" altLang="zh-CN" dirty="0"/>
                  <a:t>0, </a:t>
                </a:r>
                <a:r>
                  <a:rPr lang="en-US" altLang="zh-CN" dirty="0" smtClean="0"/>
                  <a:t>RFVYTM(NIY+1,:)=</a:t>
                </a:r>
                <a:r>
                  <a:rPr lang="en-US" altLang="zh-CN" dirty="0"/>
                  <a:t>0.0</a:t>
                </a:r>
                <a:r>
                  <a:rPr lang="zh-CN" altLang="en-US" dirty="0"/>
                  <a:t>的证明如下。</a:t>
                </a:r>
                <a:endParaRPr lang="en-US" altLang="zh-CN" dirty="0"/>
              </a:p>
              <a:p>
                <a:endParaRPr lang="en-US" dirty="0" smtClean="0"/>
              </a:p>
              <a:p>
                <a:r>
                  <a:rPr lang="zh-CN" altLang="en-US" dirty="0"/>
                  <a:t>由</a:t>
                </a:r>
                <a:r>
                  <a:rPr lang="zh-CN" altLang="en-US" dirty="0" smtClean="0"/>
                  <a:t>于</a:t>
                </a:r>
                <a14:m>
                  <m:oMath xmlns:m="http://schemas.openxmlformats.org/officeDocument/2006/math">
                    <m:r>
                      <a:rPr lang="en-US" altLang="zh-CN" b="0" i="1" smtClean="0">
                        <a:latin typeface="Cambria Math" panose="02040503050406030204" pitchFamily="18" charset="0"/>
                      </a:rPr>
                      <m:t>𝑅𝐹𝑉𝑌𝑇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=0, </m:t>
                    </m:r>
                    <m:r>
                      <a:rPr lang="en-US" altLang="zh-CN" b="0" i="1" smtClean="0">
                        <a:latin typeface="Cambria Math" panose="02040503050406030204" pitchFamily="18" charset="0"/>
                      </a:rPr>
                      <m:t>𝑅𝐹𝑉</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𝑅𝐹𝑉𝑌𝑇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smtClean="0"/>
                  <a:t>，故有</a:t>
                </a:r>
                <a14:m>
                  <m:oMath xmlns:m="http://schemas.openxmlformats.org/officeDocument/2006/math">
                    <m:r>
                      <a:rPr lang="en-US" altLang="zh-CN" b="0" i="1" smtClean="0">
                        <a:latin typeface="Cambria Math" panose="02040503050406030204" pitchFamily="18" charset="0"/>
                      </a:rPr>
                      <m:t>𝐷𝑅𝐹𝑉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sub>
                    </m:sSub>
                    <m:r>
                      <a:rPr lang="en-US" altLang="zh-CN" b="0" i="1" smtClean="0">
                        <a:latin typeface="Cambria Math" panose="02040503050406030204" pitchFamily="18" charset="0"/>
                      </a:rPr>
                      <m:t>=0</m:t>
                    </m:r>
                  </m:oMath>
                </a14:m>
                <a:r>
                  <a:rPr lang="zh-CN" altLang="en-US" dirty="0" smtClean="0"/>
                  <a:t>。上式中还有以下复合变量为零：</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r>
                        <a:rPr lang="en-US" b="0" i="1" smtClean="0">
                          <a:latin typeface="Cambria Math" panose="02040503050406030204" pitchFamily="18" charset="0"/>
                        </a:rPr>
                        <m:t>=0, </m:t>
                      </m:r>
                      <m:r>
                        <a:rPr lang="en-US" b="0" i="1" smtClean="0">
                          <a:latin typeface="Cambria Math" panose="02040503050406030204" pitchFamily="18" charset="0"/>
                        </a:rPr>
                        <m:t>𝐷𝑅𝐹𝑉𝑆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 </m:t>
                      </m:r>
                      <m:r>
                        <a:rPr lang="en-US" b="0" i="1" smtClean="0">
                          <a:latin typeface="Cambria Math" panose="02040503050406030204" pitchFamily="18" charset="0"/>
                        </a:rPr>
                        <m:t>𝑉𝑌𝐶𝑂𝑁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1,1:</m:t>
                          </m:r>
                          <m:r>
                            <a:rPr lang="en-US" b="0" i="1" smtClean="0">
                              <a:latin typeface="Cambria Math" panose="02040503050406030204" pitchFamily="18" charset="0"/>
                            </a:rPr>
                            <m:t>𝑁𝐼𝑋</m:t>
                          </m:r>
                        </m:sub>
                        <m:sup>
                          <m:r>
                            <a:rPr lang="en-US" b="0" i="1" smtClean="0">
                              <a:latin typeface="Cambria Math" panose="02040503050406030204" pitchFamily="18" charset="0"/>
                            </a:rPr>
                            <m:t>𝑛</m:t>
                          </m:r>
                        </m:sup>
                      </m:sSubSup>
                      <m:r>
                        <a:rPr lang="en-US" b="0" i="1" smtClean="0">
                          <a:latin typeface="Cambria Math" panose="02040503050406030204" pitchFamily="18" charset="0"/>
                        </a:rPr>
                        <m:t>=0, </m:t>
                      </m:r>
                      <m:r>
                        <a:rPr lang="en-US" b="0" i="1" smtClean="0">
                          <a:latin typeface="Cambria Math" panose="02040503050406030204" pitchFamily="18" charset="0"/>
                        </a:rPr>
                        <m:t>𝑉𝑆𝑌𝐶𝑂𝑁</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1,1:</m:t>
                          </m:r>
                          <m:r>
                            <a:rPr lang="en-US" b="0" i="1" smtClean="0">
                              <a:latin typeface="Cambria Math" panose="02040503050406030204" pitchFamily="18" charset="0"/>
                            </a:rPr>
                            <m:t>𝑁𝐼𝑋</m:t>
                          </m:r>
                        </m:sub>
                        <m:sup>
                          <m:r>
                            <a:rPr lang="en-US" b="0" i="1" smtClean="0">
                              <a:latin typeface="Cambria Math" panose="02040503050406030204" pitchFamily="18" charset="0"/>
                            </a:rPr>
                            <m:t>𝑛</m:t>
                          </m:r>
                        </m:sup>
                      </m:sSubSup>
                      <m:r>
                        <a:rPr lang="en-US" b="0" i="1" smtClean="0">
                          <a:latin typeface="Cambria Math" panose="02040503050406030204" pitchFamily="18" charset="0"/>
                        </a:rPr>
                        <m:t>=0, </m:t>
                      </m:r>
                      <m:r>
                        <a:rPr lang="en-US" b="0" i="1" smtClean="0">
                          <a:latin typeface="Cambria Math" panose="02040503050406030204" pitchFamily="18" charset="0"/>
                        </a:rPr>
                        <m:t>𝑉𝑆𝑌𝐷𝐼</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𝐹</m:t>
                          </m:r>
                        </m:e>
                        <m:sub>
                          <m:r>
                            <a:rPr lang="en-US" b="0" i="1" smtClean="0">
                              <a:latin typeface="Cambria Math" panose="02040503050406030204" pitchFamily="18" charset="0"/>
                            </a:rPr>
                            <m:t>1,1:</m:t>
                          </m:r>
                          <m:r>
                            <a:rPr lang="en-US" b="0" i="1" smtClean="0">
                              <a:latin typeface="Cambria Math" panose="02040503050406030204" pitchFamily="18" charset="0"/>
                            </a:rPr>
                            <m:t>𝑁𝐼𝑋</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oMath>
                  </m:oMathPara>
                </a14:m>
                <a:endParaRPr lang="en-US" dirty="0" smtClean="0"/>
              </a:p>
              <a:p>
                <a:endParaRPr lang="en-US" dirty="0"/>
              </a:p>
              <a:p>
                <a:r>
                  <a:rPr lang="zh-CN" altLang="en-US" dirty="0" smtClean="0"/>
                  <a:t>因此，上式化简可得：</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r>
                            <a:rPr lang="en-US" b="0" i="1" smtClean="0">
                              <a:latin typeface="Cambria Math" panose="02040503050406030204" pitchFamily="18" charset="0"/>
                            </a:rPr>
                            <m:t>(1)</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r>
                            <a:rPr lang="en-US"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2</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Sub>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r>
                            <a:rPr lang="en-US" b="0" i="1" smtClean="0">
                              <a:latin typeface="Cambria Math" panose="02040503050406030204" pitchFamily="18" charset="0"/>
                            </a:rPr>
                            <m:t>(1)</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4774" y="3365292"/>
                <a:ext cx="11759783" cy="3896195"/>
              </a:xfrm>
              <a:prstGeom prst="rect">
                <a:avLst/>
              </a:prstGeom>
              <a:blipFill>
                <a:blip r:embed="rId4"/>
                <a:stretch>
                  <a:fillRect l="-467" t="-782"/>
                </a:stretch>
              </a:blipFill>
            </p:spPr>
            <p:txBody>
              <a:bodyPr/>
              <a:lstStyle/>
              <a:p>
                <a:r>
                  <a:rPr lang="en-US">
                    <a:noFill/>
                  </a:rPr>
                  <a:t> </a:t>
                </a:r>
              </a:p>
            </p:txBody>
          </p:sp>
        </mc:Fallback>
      </mc:AlternateContent>
    </p:spTree>
    <p:extLst>
      <p:ext uri="{BB962C8B-B14F-4D97-AF65-F5344CB8AC3E}">
        <p14:creationId xmlns:p14="http://schemas.microsoft.com/office/powerpoint/2010/main" val="926165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4774" y="1079292"/>
                <a:ext cx="11407515" cy="5434565"/>
              </a:xfrm>
              <a:prstGeom prst="rect">
                <a:avLst/>
              </a:prstGeom>
              <a:noFill/>
            </p:spPr>
            <p:txBody>
              <a:bodyPr wrap="square" rtlCol="0">
                <a:spAutoFit/>
              </a:bodyPr>
              <a:lstStyle/>
              <a:p>
                <a:r>
                  <a:rPr lang="zh-CN" altLang="en-US" dirty="0" smtClean="0"/>
                  <a:t>上式重组后可得：</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r>
                            <a:rPr lang="en-US" b="0" i="1" smtClean="0">
                              <a:latin typeface="Cambria Math" panose="02040503050406030204" pitchFamily="18" charset="0"/>
                            </a:rPr>
                            <m:t>(1)</m:t>
                          </m:r>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𝑃𝐷</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0</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den>
                      </m:f>
                      <m:r>
                        <a:rPr lang="en-US" b="0" i="1" smtClean="0">
                          <a:latin typeface="Cambria Math" panose="02040503050406030204" pitchFamily="18" charset="0"/>
                        </a:rPr>
                        <m:t>=2∆</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𝑑𝑦</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den>
                      </m:f>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1.5,1:</m:t>
                              </m:r>
                              <m:r>
                                <a:rPr lang="en-US" b="0" i="1" smtClean="0">
                                  <a:latin typeface="Cambria Math" panose="02040503050406030204" pitchFamily="18" charset="0"/>
                                </a:rPr>
                                <m:t>𝑁𝐼𝑋</m:t>
                              </m:r>
                              <m:r>
                                <a:rPr lang="en-US" b="0" i="1" smtClean="0">
                                  <a:latin typeface="Cambria Math" panose="02040503050406030204" pitchFamily="18" charset="0"/>
                                </a:rPr>
                                <m:t>+2</m:t>
                              </m:r>
                            </m:sub>
                            <m:sup>
                              <m:r>
                                <a:rPr lang="en-US" b="0" i="1" smtClean="0">
                                  <a:latin typeface="Cambria Math" panose="02040503050406030204" pitchFamily="18" charset="0"/>
                                </a:rPr>
                                <m:t>𝑛</m:t>
                              </m:r>
                            </m:sup>
                          </m:sSubSup>
                        </m:num>
                        <m:den>
                          <m:r>
                            <a:rPr lang="en-US" b="0" i="1" smtClean="0">
                              <a:latin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d>
                        <m:dPr>
                          <m:begChr m:val="{"/>
                          <m:endChr m:val="}"/>
                          <m:ctrlPr>
                            <a:rPr lang="en-US" b="0" i="1" smtClean="0">
                              <a:latin typeface="Cambria Math" panose="02040503050406030204" pitchFamily="18" charset="0"/>
                              <a:ea typeface="Cambria Math" panose="02040503050406030204" pitchFamily="18" charset="0"/>
                            </a:rPr>
                          </m:ctrlPr>
                        </m:dPr>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sSub>
                                <m:sSubPr>
                                  <m:ctrlPr>
                                    <a:rPr lang="en-US" b="0" i="1" smtClean="0">
                                      <a:latin typeface="Cambria Math" panose="02040503050406030204" pitchFamily="18" charset="0"/>
                                      <a:ea typeface="Cambria Math" panose="02040503050406030204" pitchFamily="18" charset="0"/>
                                    </a:rPr>
                                  </m:ctrlPr>
                                </m:sSubPr>
                                <m:e>
                                  <m:d>
                                    <m:dPr>
                                      <m:begChr m:val="["/>
                                      <m:endChr m:val="]"/>
                                      <m:ctrlPr>
                                        <a:rPr lang="en-US" b="0" i="1" smtClean="0">
                                          <a:latin typeface="Cambria Math" panose="02040503050406030204" pitchFamily="18" charset="0"/>
                                          <a:ea typeface="Cambria Math" panose="02040503050406030204" pitchFamily="18" charset="0"/>
                                        </a:rPr>
                                      </m:ctrlPr>
                                    </m:d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𝑆</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𝑆</m:t>
                                              </m:r>
                                            </m:sub>
                                          </m:sSub>
                                        </m:e>
                                      </m:d>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ea typeface="Cambria Math" panose="02040503050406030204" pitchFamily="18" charset="0"/>
                                            </a:rPr>
                                            <m:t>1.5,1:</m:t>
                                          </m:r>
                                          <m:r>
                                            <a:rPr lang="en-US" b="0" i="1" smtClean="0">
                                              <a:latin typeface="Cambria Math" panose="02040503050406030204" pitchFamily="18" charset="0"/>
                                              <a:ea typeface="Cambria Math" panose="02040503050406030204" pitchFamily="18" charset="0"/>
                                            </a:rPr>
                                            <m:t>𝑁𝐼𝑋</m:t>
                                          </m:r>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bSup>
                                    </m:e>
                                  </m:d>
                                </m:e>
                                <m:sub>
                                  <m:r>
                                    <a:rPr lang="en-US" b="0" i="1" smtClean="0">
                                      <a:latin typeface="Cambria Math" panose="02040503050406030204" pitchFamily="18" charset="0"/>
                                      <a:ea typeface="Cambria Math" panose="02040503050406030204" pitchFamily="18" charset="0"/>
                                    </a:rPr>
                                    <m:t>𝑖</m:t>
                                  </m:r>
                                </m:sub>
                              </m:sSub>
                            </m:e>
                          </m:nary>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𝐿</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𝐿</m:t>
                                  </m:r>
                                </m:sub>
                              </m:sSub>
                            </m:e>
                          </m:d>
                          <m:sSubSup>
                            <m:sSubSupPr>
                              <m:ctrlPr>
                                <a:rPr lang="en-US" b="0" i="1" smtClean="0">
                                  <a:latin typeface="Cambria Math" panose="02040503050406030204" pitchFamily="18" charset="0"/>
                                  <a:ea typeface="Cambria Math" panose="02040503050406030204" pitchFamily="18" charset="0"/>
                                </a:rPr>
                              </m:ctrlPr>
                            </m:sSub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e>
                            <m:sub>
                              <m:r>
                                <a:rPr lang="en-US" b="0" i="1" smtClean="0">
                                  <a:latin typeface="Cambria Math" panose="02040503050406030204" pitchFamily="18" charset="0"/>
                                  <a:ea typeface="Cambria Math" panose="02040503050406030204" pitchFamily="18" charset="0"/>
                                </a:rPr>
                                <m:t>1.5,1:</m:t>
                              </m:r>
                              <m:r>
                                <a:rPr lang="en-US" b="0" i="1" smtClean="0">
                                  <a:latin typeface="Cambria Math" panose="02040503050406030204" pitchFamily="18" charset="0"/>
                                  <a:ea typeface="Cambria Math" panose="02040503050406030204" pitchFamily="18" charset="0"/>
                                </a:rPr>
                                <m:t>𝑁𝐼𝑋</m:t>
                              </m:r>
                              <m:r>
                                <a:rPr lang="en-US" b="0" i="1" smtClean="0">
                                  <a:latin typeface="Cambria Math" panose="02040503050406030204" pitchFamily="18" charset="0"/>
                                  <a:ea typeface="Cambria Math" panose="02040503050406030204" pitchFamily="18" charset="0"/>
                                </a:rPr>
                                <m:t>+2</m:t>
                              </m:r>
                            </m:sub>
                            <m:sup>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sup>
                          </m:sSubSup>
                        </m:e>
                      </m:d>
                    </m:oMath>
                  </m:oMathPara>
                </a14:m>
                <a:endParaRPr lang="en-US" dirty="0" smtClean="0"/>
              </a:p>
              <a:p>
                <a:endParaRPr lang="en-US" dirty="0"/>
              </a:p>
              <a:p>
                <a:r>
                  <a:rPr lang="zh-CN" altLang="en-US" dirty="0" smtClean="0"/>
                  <a:t>上式中的约等只是数值上的表示，物理意义上是相等。</a:t>
                </a:r>
                <a:endParaRPr lang="en-US" altLang="zh-CN" dirty="0" smtClean="0"/>
              </a:p>
              <a:p>
                <a:endParaRPr lang="en-US" dirty="0" smtClean="0"/>
              </a:p>
              <a:p>
                <a:r>
                  <a:rPr lang="zh-CN" altLang="en-US" dirty="0"/>
                  <a:t>因</a:t>
                </a:r>
                <a:r>
                  <a:rPr lang="zh-CN" altLang="en-US" dirty="0" smtClean="0"/>
                  <a:t>此，我们认为下式始终成立（</a:t>
                </a:r>
                <a:r>
                  <a:rPr lang="zh-CN" altLang="en-US" dirty="0"/>
                  <a:t>物理意义上是相</a:t>
                </a:r>
                <a:r>
                  <a:rPr lang="zh-CN" altLang="en-US" dirty="0" smtClean="0"/>
                  <a:t>等的）：</a:t>
                </a:r>
                <a:endParaRPr lang="en-US" altLang="zh-CN" dirty="0" smtClean="0"/>
              </a:p>
              <a:p>
                <a:endParaRPr lang="en-US" dirty="0"/>
              </a:p>
              <a:p>
                <a:endParaRPr lang="en-US" dirty="0" smtClean="0"/>
              </a:p>
              <a:p>
                <a:endParaRPr lang="en-US" dirty="0"/>
              </a:p>
              <a:p>
                <a:r>
                  <a:rPr lang="zh-CN" altLang="en-US" dirty="0" smtClean="0"/>
                  <a:t>这就是说，上边界无形变和不可穿透的边界条件，要求上式始终成立，等价于要求</a:t>
                </a:r>
                <a:r>
                  <a:rPr lang="en-US" altLang="zh-CN" dirty="0"/>
                  <a:t>RFVYTM(1,:)=</a:t>
                </a:r>
                <a:r>
                  <a:rPr lang="en-US" altLang="zh-CN" dirty="0" smtClean="0"/>
                  <a:t>0</a:t>
                </a:r>
                <a:r>
                  <a:rPr lang="zh-CN" altLang="en-US" dirty="0" smtClean="0"/>
                  <a:t>。同理，下边界等价要求为</a:t>
                </a:r>
                <a:r>
                  <a:rPr lang="en-US" altLang="zh-CN" dirty="0"/>
                  <a:t>RFVYTM(NIY+1,:)=</a:t>
                </a:r>
                <a:r>
                  <a:rPr lang="en-US" altLang="zh-CN" dirty="0" smtClean="0"/>
                  <a:t>0.0</a:t>
                </a:r>
                <a:r>
                  <a:rPr lang="zh-CN" altLang="en-US" dirty="0" smtClean="0"/>
                  <a:t>。</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44774" y="1079292"/>
                <a:ext cx="11407515" cy="5434565"/>
              </a:xfrm>
              <a:prstGeom prst="rect">
                <a:avLst/>
              </a:prstGeom>
              <a:blipFill>
                <a:blip r:embed="rId3"/>
                <a:stretch>
                  <a:fillRect l="-481" t="-561" r="-428" b="-785"/>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102077" y="5091876"/>
            <a:ext cx="2726844" cy="589396"/>
          </a:xfrm>
          <a:prstGeom prst="rect">
            <a:avLst/>
          </a:prstGeom>
        </p:spPr>
      </p:pic>
      <p:pic>
        <p:nvPicPr>
          <p:cNvPr id="6" name="Picture 5"/>
          <p:cNvPicPr>
            <a:picLocks noChangeAspect="1"/>
          </p:cNvPicPr>
          <p:nvPr/>
        </p:nvPicPr>
        <p:blipFill>
          <a:blip r:embed="rId5"/>
          <a:stretch>
            <a:fillRect/>
          </a:stretch>
        </p:blipFill>
        <p:spPr>
          <a:xfrm>
            <a:off x="5828921" y="5084381"/>
            <a:ext cx="4368141" cy="665560"/>
          </a:xfrm>
          <a:prstGeom prst="rect">
            <a:avLst/>
          </a:prstGeom>
        </p:spPr>
      </p:pic>
    </p:spTree>
    <p:extLst>
      <p:ext uri="{BB962C8B-B14F-4D97-AF65-F5344CB8AC3E}">
        <p14:creationId xmlns:p14="http://schemas.microsoft.com/office/powerpoint/2010/main" val="12278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24968" y="1111048"/>
                <a:ext cx="10942063" cy="506145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假设运气好，我们猜得某组</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𝑃</m:t>
                        </m:r>
                        <m:r>
                          <a:rPr lang="en-US" b="0" i="1" smtClean="0">
                            <a:latin typeface="Cambria Math" panose="02040503050406030204" pitchFamily="18" charset="0"/>
                          </a:rPr>
                          <m:t>𝐷</m:t>
                        </m:r>
                      </m:e>
                    </m:d>
                  </m:oMath>
                </a14:m>
                <a:r>
                  <a:rPr lang="zh-CN" altLang="en-US" dirty="0" smtClean="0"/>
                  <a:t>能使得（</a:t>
                </a:r>
                <a:r>
                  <a:rPr lang="en-US" altLang="zh-CN" dirty="0" smtClean="0"/>
                  <a:t>B-5</a:t>
                </a:r>
                <a:r>
                  <a:rPr lang="zh-CN" altLang="en-US" dirty="0" smtClean="0"/>
                  <a:t>）中右侧为零，这意味着左侧近似值已成为真值（</a:t>
                </a:r>
                <a14:m>
                  <m:oMath xmlns:m="http://schemas.openxmlformats.org/officeDocument/2006/math">
                    <m:r>
                      <a:rPr lang="en-US" altLang="zh-CN" b="0" i="1" smtClean="0">
                        <a:latin typeface="Cambria Math" panose="02040503050406030204" pitchFamily="18" charset="0"/>
                      </a:rPr>
                      <m:t>𝑅𝐹𝑉𝑋𝑇𝑀</m:t>
                    </m:r>
                    <m:r>
                      <a:rPr lang="en-US" altLang="zh-CN" b="0" i="1" smtClean="0">
                        <a:latin typeface="Cambria Math" panose="02040503050406030204" pitchFamily="18" charset="0"/>
                      </a:rPr>
                      <m:t>→</m:t>
                    </m:r>
                    <m:r>
                      <a:rPr lang="en-US" altLang="zh-CN" b="0" i="1" smtClean="0">
                        <a:latin typeface="Cambria Math" panose="02040503050406030204" pitchFamily="18" charset="0"/>
                      </a:rPr>
                      <m:t>𝑅𝐹𝑉</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𝑋</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smtClean="0"/>
                  <a:t>），因为右侧总修正量为零。我们可以使用任意估计的动压修正值</a:t>
                </a:r>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b="0" i="1" smtClean="0">
                            <a:latin typeface="Cambria Math" panose="02040503050406030204" pitchFamily="18" charset="0"/>
                          </a:rPr>
                          <m:t>𝑃𝐷</m:t>
                        </m:r>
                      </m:e>
                    </m:d>
                  </m:oMath>
                </a14:m>
                <a:r>
                  <a:rPr lang="zh-CN" altLang="en-US" dirty="0"/>
                  <a:t>来求</a:t>
                </a:r>
                <a:r>
                  <a:rPr lang="zh-CN" altLang="en-US" dirty="0" smtClean="0"/>
                  <a:t>得液相质</a:t>
                </a:r>
                <a:r>
                  <a:rPr lang="zh-CN" altLang="en-US" dirty="0"/>
                  <a:t>量流修正</a:t>
                </a:r>
                <a:r>
                  <a:rPr lang="zh-CN" altLang="en-US" dirty="0" smtClean="0"/>
                  <a:t>值，即令：</a:t>
                </a:r>
                <a:endParaRPr lang="en-US" altLang="zh-CN" dirty="0"/>
              </a:p>
              <a:p>
                <a:pPr algn="ctr"/>
                <a14:m>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oMath>
                </a14:m>
                <a:r>
                  <a:rPr lang="en-US" dirty="0"/>
                  <a:t>. </a:t>
                </a:r>
                <a14:m>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en>
                    </m:f>
                    <m:r>
                      <a:rPr lang="en-US" i="1">
                        <a:latin typeface="Cambria Math" panose="02040503050406030204" pitchFamily="18" charset="0"/>
                      </a:rPr>
                      <m:t>=0</m:t>
                    </m:r>
                  </m:oMath>
                </a14:m>
                <a:endParaRPr lang="en-US" dirty="0"/>
              </a:p>
              <a:p>
                <a:pPr algn="ctr"/>
                <a14:m>
                  <m:oMathPara xmlns:m="http://schemas.openxmlformats.org/officeDocument/2006/math">
                    <m:oMathParaPr>
                      <m:jc m:val="center"/>
                    </m:oMathParaPr>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r>
                                <a:rPr lang="en-US" i="1">
                                  <a:latin typeface="Cambria Math" panose="02040503050406030204" pitchFamily="18" charset="0"/>
                                </a:rPr>
                                <m:t>+1</m:t>
                              </m:r>
                            </m:sub>
                          </m:sSub>
                        </m:den>
                      </m:f>
                      <m:r>
                        <a:rPr lang="en-US" i="1">
                          <a:latin typeface="Cambria Math" panose="02040503050406030204" pitchFamily="18" charset="0"/>
                        </a:rPr>
                        <m:t>=0</m:t>
                      </m:r>
                    </m:oMath>
                  </m:oMathPara>
                </a14:m>
                <a:endParaRPr lang="en-US" dirty="0"/>
              </a:p>
              <a:p>
                <a:endParaRPr lang="en-US" altLang="zh-CN" dirty="0" smtClean="0"/>
              </a:p>
              <a:p>
                <a:pPr marL="285750" indent="-285750">
                  <a:buFont typeface="Wingdings" panose="05000000000000000000" pitchFamily="2" charset="2"/>
                  <a:buChar char="§"/>
                </a:pPr>
                <a:r>
                  <a:rPr lang="zh-CN" altLang="en-US" dirty="0"/>
                  <a:t>液相</a:t>
                </a:r>
                <a:r>
                  <a:rPr lang="zh-CN" altLang="en-US" dirty="0" smtClean="0"/>
                  <a:t>质</a:t>
                </a:r>
                <a:r>
                  <a:rPr lang="zh-CN" altLang="en-US" dirty="0"/>
                  <a:t>量流修正</a:t>
                </a:r>
                <a:r>
                  <a:rPr lang="zh-CN" altLang="en-US" dirty="0" smtClean="0"/>
                  <a:t>值：</a:t>
                </a:r>
                <a:endParaRPr lang="en-US" altLang="zh-CN" dirty="0" smtClean="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+1</m:t>
                                  </m:r>
                                </m:sub>
                              </m:sSub>
                            </m:den>
                          </m:f>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e>
                          </m:d>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𝐷𝑅𝐹𝑉</m:t>
                      </m:r>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𝑃𝐷</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r>
                                    <a:rPr lang="en-US" i="1">
                                      <a:latin typeface="Cambria Math" panose="02040503050406030204" pitchFamily="18" charset="0"/>
                                    </a:rPr>
                                    <m:t>+1</m:t>
                                  </m:r>
                                </m:sub>
                              </m:sSub>
                            </m:den>
                          </m:f>
                        </m:num>
                        <m:den>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𝑡</m:t>
                              </m:r>
                              <m:d>
                                <m:dPr>
                                  <m:ctrlPr>
                                    <a:rPr lang="en-US"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a:latin typeface="Cambria Math" panose="02040503050406030204" pitchFamily="18" charset="0"/>
                                        </a:rPr>
                                        <m:t>𝐾</m:t>
                                      </m:r>
                                    </m:den>
                                  </m:f>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r>
                                    <a:rPr lang="en-US" i="1">
                                      <a:latin typeface="Cambria Math" panose="02040503050406030204" pitchFamily="18" charset="0"/>
                                    </a:rPr>
                                    <m:t>+1</m:t>
                                  </m:r>
                                </m:sup>
                              </m:sSubSup>
                            </m:e>
                          </m:d>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624968" y="1111048"/>
                <a:ext cx="10942063" cy="5061450"/>
              </a:xfrm>
              <a:prstGeom prst="rect">
                <a:avLst/>
              </a:prstGeom>
              <a:blipFill>
                <a:blip r:embed="rId3"/>
                <a:stretch>
                  <a:fillRect l="-390" t="-6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4"/>
                <a:stretch>
                  <a:fillRect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1836800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66916" y="1113503"/>
                <a:ext cx="11425084" cy="3862083"/>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solidFill>
                      <a:srgbClr val="FF0000"/>
                    </a:solidFill>
                  </a:rPr>
                  <a:t>上式专门用于求出液相质量流的修正值，至于为什么要令上式为零仍不能完全理解</a:t>
                </a:r>
                <a:r>
                  <a:rPr lang="zh-CN" altLang="en-US" dirty="0"/>
                  <a:t>：</a:t>
                </a:r>
                <a:endParaRPr lang="en-US" altLang="zh-CN" dirty="0" smtClean="0"/>
              </a:p>
              <a:p>
                <a:pPr marL="285750" indent="-285750">
                  <a:buFont typeface="Wingdings" panose="05000000000000000000" pitchFamily="2" charset="2"/>
                  <a:buChar char="§"/>
                </a:pPr>
                <a:endParaRPr lang="en-US" altLang="zh-CN" dirty="0" smtClean="0"/>
              </a:p>
              <a:p>
                <a:endParaRPr lang="en-US" dirty="0" smtClean="0"/>
              </a:p>
              <a:p>
                <a:endParaRPr lang="en-US" dirty="0"/>
              </a:p>
              <a:p>
                <a:pPr marL="285750" indent="-285750">
                  <a:buFont typeface="Wingdings" panose="05000000000000000000" pitchFamily="2" charset="2"/>
                  <a:buChar char="§"/>
                </a:pPr>
                <a:r>
                  <a:rPr lang="zh-CN" altLang="en-US" dirty="0" smtClean="0">
                    <a:solidFill>
                      <a:srgbClr val="FF0000"/>
                    </a:solidFill>
                  </a:rPr>
                  <a:t>重要说明：从式（</a:t>
                </a:r>
                <a:r>
                  <a:rPr lang="en-US" altLang="zh-CN" dirty="0" smtClean="0">
                    <a:solidFill>
                      <a:srgbClr val="FF0000"/>
                    </a:solidFill>
                  </a:rPr>
                  <a:t>B-5</a:t>
                </a:r>
                <a:r>
                  <a:rPr lang="zh-CN" altLang="en-US" dirty="0" smtClean="0">
                    <a:solidFill>
                      <a:srgbClr val="FF0000"/>
                    </a:solidFill>
                  </a:rPr>
                  <a:t>）可以看出，</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smtClean="0">
                    <a:solidFill>
                      <a:srgbClr val="FF0000"/>
                    </a:solidFill>
                  </a:rPr>
                  <a:t>，</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smtClean="0">
                    <a:solidFill>
                      <a:srgbClr val="FF0000"/>
                    </a:solidFill>
                  </a:rPr>
                  <a:t>实际是使用</a:t>
                </a:r>
                <a:r>
                  <a:rPr lang="en-US" altLang="zh-CN" dirty="0" smtClean="0">
                    <a:solidFill>
                      <a:srgbClr val="FF0000"/>
                    </a:solidFill>
                  </a:rPr>
                  <a:t>t</a:t>
                </a:r>
                <a:r>
                  <a:rPr lang="zh-CN" altLang="en-US" dirty="0" smtClean="0">
                    <a:solidFill>
                      <a:srgbClr val="FF0000"/>
                    </a:solidFill>
                  </a:rPr>
                  <a:t>时刻的值按照（</a:t>
                </a:r>
                <a:r>
                  <a:rPr lang="en-US" altLang="zh-CN" dirty="0" smtClean="0">
                    <a:solidFill>
                      <a:srgbClr val="FF0000"/>
                    </a:solidFill>
                  </a:rPr>
                  <a:t>B-4</a:t>
                </a:r>
                <a:r>
                  <a:rPr lang="zh-CN" altLang="en-US" dirty="0" smtClean="0">
                    <a:solidFill>
                      <a:srgbClr val="FF0000"/>
                    </a:solidFill>
                  </a:rPr>
                  <a:t>）来估计</a:t>
                </a:r>
                <a:r>
                  <a:rPr lang="en-US" altLang="zh-CN" dirty="0" smtClean="0">
                    <a:solidFill>
                      <a:srgbClr val="FF0000"/>
                    </a:solidFill>
                  </a:rPr>
                  <a:t>t+1</a:t>
                </a:r>
                <a:r>
                  <a:rPr lang="zh-CN" altLang="en-US" dirty="0" smtClean="0">
                    <a:solidFill>
                      <a:srgbClr val="FF0000"/>
                    </a:solidFill>
                  </a:rPr>
                  <a:t>时刻的估值（</a:t>
                </a:r>
                <a:r>
                  <a:rPr lang="en-US" altLang="zh-CN" dirty="0" smtClean="0">
                    <a:solidFill>
                      <a:srgbClr val="FF0000"/>
                    </a:solidFill>
                  </a:rPr>
                  <a:t>n</a:t>
                </a:r>
                <a:r>
                  <a:rPr lang="zh-CN" altLang="en-US" dirty="0" smtClean="0">
                    <a:solidFill>
                      <a:srgbClr val="FF0000"/>
                    </a:solidFill>
                  </a:rPr>
                  <a:t>时刻的估值应当是比较接近</a:t>
                </a:r>
                <a:r>
                  <a:rPr lang="en-US" altLang="zh-CN" dirty="0" smtClean="0">
                    <a:solidFill>
                      <a:srgbClr val="FF0000"/>
                    </a:solidFill>
                  </a:rPr>
                  <a:t>n+1</a:t>
                </a:r>
                <a:r>
                  <a:rPr lang="zh-CN" altLang="en-US" dirty="0" smtClean="0">
                    <a:solidFill>
                      <a:srgbClr val="FF0000"/>
                    </a:solidFill>
                  </a:rPr>
                  <a:t>时刻的值，或者说总比随便猜的值要更加接近</a:t>
                </a:r>
                <a:r>
                  <a:rPr lang="en-US" altLang="zh-CN" dirty="0" smtClean="0">
                    <a:solidFill>
                      <a:srgbClr val="FF0000"/>
                    </a:solidFill>
                  </a:rPr>
                  <a:t>n+1</a:t>
                </a:r>
                <a:r>
                  <a:rPr lang="zh-CN" altLang="en-US" dirty="0" smtClean="0">
                    <a:solidFill>
                      <a:srgbClr val="FF0000"/>
                    </a:solidFill>
                  </a:rPr>
                  <a:t>时刻的真值），而</a:t>
                </a:r>
                <a14:m>
                  <m:oMath xmlns:m="http://schemas.openxmlformats.org/officeDocument/2006/math">
                    <m:r>
                      <a:rPr lang="en-US" i="1">
                        <a:solidFill>
                          <a:srgbClr val="FF0000"/>
                        </a:solidFill>
                        <a:latin typeface="Cambria Math" panose="02040503050406030204" pitchFamily="18" charset="0"/>
                      </a:rPr>
                      <m:t>𝐷𝑅𝐹𝑉</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Sub>
                  </m:oMath>
                </a14:m>
                <a:r>
                  <a:rPr lang="zh-CN" altLang="en-US" dirty="0" smtClean="0">
                    <a:solidFill>
                      <a:srgbClr val="FF0000"/>
                    </a:solidFill>
                  </a:rPr>
                  <a:t>，</a:t>
                </a:r>
                <a14:m>
                  <m:oMath xmlns:m="http://schemas.openxmlformats.org/officeDocument/2006/math">
                    <m:r>
                      <a:rPr lang="en-US" i="1">
                        <a:solidFill>
                          <a:srgbClr val="FF0000"/>
                        </a:solidFill>
                        <a:latin typeface="Cambria Math" panose="02040503050406030204" pitchFamily="18" charset="0"/>
                      </a:rPr>
                      <m:t>𝐷𝑅𝐹𝑉</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𝑌</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Sub>
                  </m:oMath>
                </a14:m>
                <a:r>
                  <a:rPr lang="zh-CN" altLang="en-US" dirty="0" smtClean="0">
                    <a:solidFill>
                      <a:srgbClr val="FF0000"/>
                    </a:solidFill>
                  </a:rPr>
                  <a:t>则是</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oMath>
                </a14:m>
                <a:r>
                  <a:rPr lang="zh-CN" altLang="en-US" dirty="0" smtClean="0">
                    <a:solidFill>
                      <a:srgbClr val="FF0000"/>
                    </a:solidFill>
                  </a:rPr>
                  <a:t>时间内</a:t>
                </a:r>
                <a:r>
                  <a:rPr lang="en-US" altLang="zh-CN" dirty="0" smtClean="0">
                    <a:solidFill>
                      <a:srgbClr val="FF0000"/>
                    </a:solidFill>
                  </a:rPr>
                  <a:t>(n</a:t>
                </a:r>
                <a:r>
                  <a:rPr lang="zh-CN" altLang="en-US" dirty="0" smtClean="0">
                    <a:solidFill>
                      <a:srgbClr val="FF0000"/>
                    </a:solidFill>
                  </a:rPr>
                  <a:t>时刻到</a:t>
                </a:r>
                <a:r>
                  <a:rPr lang="en-US" altLang="zh-CN" dirty="0" smtClean="0">
                    <a:solidFill>
                      <a:srgbClr val="FF0000"/>
                    </a:solidFill>
                  </a:rPr>
                  <a:t>n+1</a:t>
                </a:r>
                <a:r>
                  <a:rPr lang="zh-CN" altLang="en-US" dirty="0" smtClean="0">
                    <a:solidFill>
                      <a:srgbClr val="FF0000"/>
                    </a:solidFill>
                  </a:rPr>
                  <a:t>时刻</a:t>
                </a:r>
                <a:r>
                  <a:rPr lang="en-US" altLang="zh-CN" dirty="0" smtClean="0">
                    <a:solidFill>
                      <a:srgbClr val="FF0000"/>
                    </a:solidFill>
                  </a:rPr>
                  <a:t>)</a:t>
                </a:r>
                <a:r>
                  <a:rPr lang="zh-CN" altLang="en-US" dirty="0" smtClean="0">
                    <a:solidFill>
                      <a:srgbClr val="FF0000"/>
                    </a:solidFill>
                  </a:rPr>
                  <a:t>压力场变化产生的质量流变化。实际上，（</a:t>
                </a:r>
                <a:r>
                  <a:rPr lang="en-US" altLang="zh-CN" dirty="0" smtClean="0">
                    <a:solidFill>
                      <a:srgbClr val="FF0000"/>
                    </a:solidFill>
                  </a:rPr>
                  <a:t>B-5</a:t>
                </a:r>
                <a:r>
                  <a:rPr lang="zh-CN" altLang="en-US" dirty="0" smtClean="0">
                    <a:solidFill>
                      <a:srgbClr val="FF0000"/>
                    </a:solidFill>
                  </a:rPr>
                  <a:t>）就是在说，如果使用</a:t>
                </a:r>
                <a:r>
                  <a:rPr lang="en-US" altLang="zh-CN" dirty="0" smtClean="0">
                    <a:solidFill>
                      <a:srgbClr val="FF0000"/>
                    </a:solidFill>
                  </a:rPr>
                  <a:t>n</a:t>
                </a:r>
                <a:r>
                  <a:rPr lang="zh-CN" altLang="en-US" dirty="0" smtClean="0">
                    <a:solidFill>
                      <a:srgbClr val="FF0000"/>
                    </a:solidFill>
                  </a:rPr>
                  <a:t>时刻的值去近似，还差多少才到真值，差的这一部分就是右边的质量流修正值。</a:t>
                </a:r>
                <a:endParaRPr lang="en-US" altLang="zh-CN" dirty="0" smtClean="0">
                  <a:solidFill>
                    <a:srgbClr val="FF0000"/>
                  </a:solidFill>
                </a:endParaRPr>
              </a:p>
              <a:p>
                <a:pPr marL="285750" indent="-285750">
                  <a:buFont typeface="Wingdings" panose="05000000000000000000" pitchFamily="2" charset="2"/>
                  <a:buChar char="§"/>
                </a:pPr>
                <a:endParaRPr lang="en-US" dirty="0">
                  <a:solidFill>
                    <a:srgbClr val="FF0000"/>
                  </a:solidFill>
                </a:endParaRPr>
              </a:p>
              <a:p>
                <a:pPr marL="285750" indent="-285750">
                  <a:buFont typeface="Wingdings" panose="05000000000000000000" pitchFamily="2" charset="2"/>
                  <a:buChar char="§"/>
                </a:pPr>
                <a:r>
                  <a:rPr lang="zh-CN" altLang="en-US" dirty="0" smtClean="0">
                    <a:solidFill>
                      <a:srgbClr val="FF0000"/>
                    </a:solidFill>
                  </a:rPr>
                  <a:t>当</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𝑋𝑇𝑀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𝑅𝐹𝑉</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𝑌𝑇𝑀</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oMath>
                </a14:m>
                <a:r>
                  <a:rPr lang="zh-CN" altLang="en-US" dirty="0" smtClean="0">
                    <a:solidFill>
                      <a:srgbClr val="FF0000"/>
                    </a:solidFill>
                  </a:rPr>
                  <a:t>，</a:t>
                </a:r>
                <a14:m>
                  <m:oMath xmlns:m="http://schemas.openxmlformats.org/officeDocument/2006/math">
                    <m:r>
                      <a:rPr lang="en-US" i="1">
                        <a:solidFill>
                          <a:srgbClr val="FF0000"/>
                        </a:solidFill>
                        <a:latin typeface="Cambria Math" panose="02040503050406030204" pitchFamily="18" charset="0"/>
                      </a:rPr>
                      <m:t>𝐷𝑅𝐹𝑉</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+0.5,</m:t>
                        </m:r>
                        <m:r>
                          <a:rPr lang="en-US" i="1">
                            <a:solidFill>
                              <a:srgbClr val="FF0000"/>
                            </a:solidFill>
                            <a:latin typeface="Cambria Math" panose="02040503050406030204" pitchFamily="18" charset="0"/>
                          </a:rPr>
                          <m:t>𝑘</m:t>
                        </m:r>
                      </m:sub>
                    </m:sSub>
                  </m:oMath>
                </a14:m>
                <a:r>
                  <a:rPr lang="zh-CN" altLang="en-US" dirty="0">
                    <a:solidFill>
                      <a:srgbClr val="FF0000"/>
                    </a:solidFill>
                  </a:rPr>
                  <a:t>，</a:t>
                </a:r>
                <a14:m>
                  <m:oMath xmlns:m="http://schemas.openxmlformats.org/officeDocument/2006/math">
                    <m:r>
                      <a:rPr lang="en-US" i="1">
                        <a:solidFill>
                          <a:srgbClr val="FF0000"/>
                        </a:solidFill>
                        <a:latin typeface="Cambria Math" panose="02040503050406030204" pitchFamily="18" charset="0"/>
                      </a:rPr>
                      <m:t>𝐷𝑅𝐹𝑉</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𝑌</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Sub>
                  </m:oMath>
                </a14:m>
                <a:r>
                  <a:rPr lang="zh-CN" altLang="en-US" dirty="0" smtClean="0">
                    <a:solidFill>
                      <a:srgbClr val="FF0000"/>
                    </a:solidFill>
                  </a:rPr>
                  <a:t>得知后，按照式（</a:t>
                </a:r>
                <a:r>
                  <a:rPr lang="en-US" altLang="zh-CN" dirty="0" smtClean="0">
                    <a:solidFill>
                      <a:srgbClr val="FF0000"/>
                    </a:solidFill>
                  </a:rPr>
                  <a:t>B-3</a:t>
                </a:r>
                <a:r>
                  <a:rPr lang="zh-CN" altLang="en-US" dirty="0" smtClean="0">
                    <a:solidFill>
                      <a:srgbClr val="FF0000"/>
                    </a:solidFill>
                  </a:rPr>
                  <a:t>）求得</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oMath>
                </a14:m>
                <a:r>
                  <a:rPr lang="zh-CN" altLang="en-US" dirty="0" smtClean="0">
                    <a:solidFill>
                      <a:srgbClr val="FF0000"/>
                    </a:solidFill>
                  </a:rPr>
                  <a:t>时间内</a:t>
                </a:r>
                <a:r>
                  <a:rPr lang="zh-CN" altLang="en-US" dirty="0">
                    <a:solidFill>
                      <a:srgbClr val="FF0000"/>
                    </a:solidFill>
                  </a:rPr>
                  <a:t>动压</a:t>
                </a:r>
                <a:r>
                  <a:rPr lang="zh-CN" altLang="en-US" dirty="0" smtClean="0">
                    <a:solidFill>
                      <a:srgbClr val="FF0000"/>
                    </a:solidFill>
                  </a:rPr>
                  <a:t>的变化值：</a:t>
                </a:r>
                <a:endParaRPr lang="en-US" altLang="zh-CN" dirty="0" smtClean="0">
                  <a:solidFill>
                    <a:srgbClr val="FF0000"/>
                  </a:solidFill>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𝐷𝑅𝐹𝑉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𝐷𝑅𝐹𝑉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𝐷𝑅𝐹𝑉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Sub>
                          <m:r>
                            <a:rPr lang="en-US" altLang="zh-CN" i="1">
                              <a:latin typeface="Cambria Math" panose="02040503050406030204" pitchFamily="18" charset="0"/>
                            </a:rPr>
                            <m:t>−</m:t>
                          </m:r>
                          <m:r>
                            <a:rPr lang="en-US" altLang="zh-CN" i="1">
                              <a:latin typeface="Cambria Math" panose="02040503050406030204" pitchFamily="18" charset="0"/>
                            </a:rPr>
                            <m:t>𝐷𝑅𝐹𝑉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𝑌</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Sub>
                        </m:e>
                      </m:d>
                      <m:r>
                        <a:rPr lang="en-US" altLang="zh-CN" i="1">
                          <a:latin typeface="Cambria Math" panose="02040503050406030204" pitchFamily="18" charset="0"/>
                        </a:rPr>
                        <m:t>=−</m:t>
                      </m:r>
                      <m:r>
                        <a:rPr lang="en-US" altLang="zh-CN" i="1">
                          <a:latin typeface="Cambria Math" panose="02040503050406030204" pitchFamily="18" charset="0"/>
                        </a:rPr>
                        <m:t>𝑅𝐸</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𝑆</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r>
                            <a:rPr lang="en-US" altLang="zh-CN" i="1">
                              <a:latin typeface="Cambria Math" panose="02040503050406030204" pitchFamily="18" charset="0"/>
                            </a:rPr>
                            <m:t>+1</m:t>
                          </m:r>
                        </m:sup>
                      </m:sSubSup>
                    </m:oMath>
                  </m:oMathPara>
                </a14:m>
                <a:endParaRPr lang="en-US" dirty="0" smtClean="0">
                  <a:solidFill>
                    <a:srgbClr val="FF0000"/>
                  </a:solidFill>
                </a:endParaRPr>
              </a:p>
              <a:p>
                <a:endParaRPr lang="en-US" dirty="0" smtClean="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66916" y="1113503"/>
                <a:ext cx="11425084" cy="3862083"/>
              </a:xfrm>
              <a:prstGeom prst="rect">
                <a:avLst/>
              </a:prstGeom>
              <a:blipFill>
                <a:blip r:embed="rId4"/>
                <a:stretch>
                  <a:fillRect l="-374" t="-948" r="-427"/>
                </a:stretch>
              </a:blipFill>
            </p:spPr>
            <p:txBody>
              <a:bodyPr/>
              <a:lstStyle/>
              <a:p>
                <a:r>
                  <a:rPr lang="en-US">
                    <a:noFill/>
                  </a:rPr>
                  <a:t> </a:t>
                </a:r>
              </a:p>
            </p:txBody>
          </p:sp>
        </mc:Fallback>
      </mc:AlternateContent>
    </p:spTree>
    <p:extLst>
      <p:ext uri="{BB962C8B-B14F-4D97-AF65-F5344CB8AC3E}">
        <p14:creationId xmlns:p14="http://schemas.microsoft.com/office/powerpoint/2010/main" val="1068357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-Y</a:t>
            </a:r>
            <a:r>
              <a:rPr lang="zh-CN" altLang="en-US" sz="2800" dirty="0" smtClean="0"/>
              <a:t>）</a:t>
            </a:r>
            <a:endParaRPr lang="en-US" sz="2800" dirty="0"/>
          </a:p>
        </p:txBody>
      </p:sp>
      <p:sp>
        <p:nvSpPr>
          <p:cNvPr id="3" name="TextBox 2"/>
          <p:cNvSpPr txBox="1"/>
          <p:nvPr/>
        </p:nvSpPr>
        <p:spPr>
          <a:xfrm>
            <a:off x="567559" y="862707"/>
            <a:ext cx="3457904" cy="369332"/>
          </a:xfrm>
          <a:prstGeom prst="rect">
            <a:avLst/>
          </a:prstGeom>
          <a:noFill/>
        </p:spPr>
        <p:txBody>
          <a:bodyPr wrap="square" rtlCol="0">
            <a:spAutoFit/>
          </a:bodyPr>
          <a:lstStyle/>
          <a:p>
            <a:pPr marL="285750" indent="-285750">
              <a:buFont typeface="Wingdings" panose="05000000000000000000" pitchFamily="2" charset="2"/>
              <a:buChar char="§"/>
            </a:pPr>
            <a:r>
              <a:rPr lang="en-US" altLang="zh-CN" dirty="0" smtClean="0"/>
              <a:t>Y</a:t>
            </a:r>
            <a:r>
              <a:rPr lang="zh-CN" altLang="en-US" dirty="0" smtClean="0"/>
              <a:t>方向动量守恒方程：</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567559" y="1232039"/>
                <a:ext cx="12941964" cy="41173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𝑣𝑥</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𝑣𝑥</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up>
                              <m:r>
                                <a:rPr lang="en-US" b="0" i="1" smtClean="0">
                                  <a:solidFill>
                                    <a:srgbClr val="00B050"/>
                                  </a:solidFill>
                                  <a:latin typeface="Cambria Math" panose="02040503050406030204" pitchFamily="18" charset="0"/>
                                </a:rPr>
                                <m:t>𝑡</m:t>
                              </m:r>
                            </m:sup>
                          </m:sSubSup>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𝑣𝑦</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𝑣𝑦</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up>
                              <m:r>
                                <a:rPr lang="en-US" b="0" i="1" smtClean="0">
                                  <a:solidFill>
                                    <a:srgbClr val="00B050"/>
                                  </a:solidFill>
                                  <a:latin typeface="Cambria Math" panose="02040503050406030204" pitchFamily="18" charset="0"/>
                                </a:rPr>
                                <m:t>𝑡</m:t>
                              </m:r>
                            </m:sup>
                          </m:sSubSup>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𝑣𝑧</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up>
                              <m:r>
                                <a:rPr lang="en-US" b="0" i="1" smtClean="0">
                                  <a:solidFill>
                                    <a:srgbClr val="00B050"/>
                                  </a:solidFill>
                                  <a:latin typeface="Cambria Math" panose="02040503050406030204" pitchFamily="18" charset="0"/>
                                </a:rPr>
                                <m:t>𝑡</m:t>
                              </m:r>
                            </m:sup>
                          </m:sSubSup>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𝑣𝑧</m:t>
                                  </m:r>
                                </m:e>
                              </m:d>
                              <m:r>
                                <a:rPr lang="en-US" b="0" i="1" smtClean="0">
                                  <a:solidFill>
                                    <a:srgbClr val="00B050"/>
                                  </a:solidFill>
                                  <a:latin typeface="Cambria Math" panose="02040503050406030204" pitchFamily="18" charset="0"/>
                                </a:rPr>
                                <m:t>𝑣𝑦</m:t>
                              </m:r>
                            </m:e>
                          </m:d>
                          <m:sSubSup>
                            <m:sSubSupPr>
                              <m:ctrlPr>
                                <a:rPr lang="en-US" b="0" i="1" smtClean="0">
                                  <a:solidFill>
                                    <a:srgbClr val="00B050"/>
                                  </a:solidFill>
                                  <a:latin typeface="Cambria Math" panose="02040503050406030204" pitchFamily="18" charset="0"/>
                                </a:rPr>
                              </m:ctrlPr>
                            </m:sSubSup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up>
                              <m:r>
                                <a:rPr lang="en-US" b="0" i="1" smtClean="0">
                                  <a:solidFill>
                                    <a:srgbClr val="00B050"/>
                                  </a:solidFill>
                                  <a:latin typeface="Cambria Math" panose="02040503050406030204" pitchFamily="18" charset="0"/>
                                </a:rPr>
                                <m:t>𝑡</m:t>
                              </m:r>
                            </m:sup>
                          </m:sSubSup>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𝑣𝑠𝑦</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𝑣𝑠𝑧</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up>
                                      <m:r>
                                        <a:rPr lang="en-US" b="0" i="1" smtClean="0">
                                          <a:solidFill>
                                            <a:schemeClr val="accent2"/>
                                          </a:solidFill>
                                          <a:latin typeface="Cambria Math" panose="02040503050406030204" pitchFamily="18" charset="0"/>
                                        </a:rPr>
                                        <m:t>𝑡</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𝑣𝑠𝑧</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up>
                                      <m:r>
                                        <a:rPr lang="en-US" b="0" i="1" smtClean="0">
                                          <a:solidFill>
                                            <a:schemeClr val="accent2"/>
                                          </a:solidFill>
                                          <a:latin typeface="Cambria Math" panose="02040503050406030204" pitchFamily="18" charset="0"/>
                                        </a:rPr>
                                        <m:t>𝑡</m:t>
                                      </m:r>
                                    </m:sup>
                                  </m:sSubSup>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 </m:t>
                          </m:r>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up>
                              <m:r>
                                <a:rPr lang="en-US" b="0" i="1" smtClean="0">
                                  <a:solidFill>
                                    <a:srgbClr val="00B0F0"/>
                                  </a:solidFill>
                                  <a:latin typeface="Cambria Math" panose="02040503050406030204" pitchFamily="18" charset="0"/>
                                </a:rPr>
                                <m:t>𝑡</m:t>
                              </m:r>
                            </m:sup>
                          </m:sSubSup>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up>
                              <m:r>
                                <a:rPr lang="en-US" b="0" i="1" smtClean="0">
                                  <a:solidFill>
                                    <a:srgbClr val="00B0F0"/>
                                  </a:solidFill>
                                  <a:latin typeface="Cambria Math" panose="02040503050406030204" pitchFamily="18" charset="0"/>
                                </a:rPr>
                                <m:t>𝑡</m:t>
                              </m:r>
                            </m:sup>
                          </m:sSubSup>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𝑧𝑦</m:t>
                              </m:r>
                            </m:sub>
                          </m:sSub>
                          <m:sSubSup>
                            <m:sSubSupPr>
                              <m:ctrlPr>
                                <a:rPr lang="en-US" b="0" i="1" smtClean="0">
                                  <a:solidFill>
                                    <a:srgbClr val="00B0F0"/>
                                  </a:solidFill>
                                  <a:latin typeface="Cambria Math" panose="02040503050406030204" pitchFamily="18" charset="0"/>
                                </a:rPr>
                              </m:ctrlPr>
                            </m:sSubSup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up>
                              <m:r>
                                <a:rPr lang="en-US" b="0" i="1" smtClean="0">
                                  <a:solidFill>
                                    <a:srgbClr val="00B0F0"/>
                                  </a:solidFill>
                                  <a:latin typeface="Cambria Math" panose="02040503050406030204" pitchFamily="18" charset="0"/>
                                </a:rPr>
                                <m:t>𝑡</m:t>
                              </m:r>
                            </m:sup>
                          </m:sSubSup>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𝑉</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2</m:t>
                          </m:r>
                        </m:den>
                      </m:f>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d>
                        <m:dPr>
                          <m:begChr m:val="{"/>
                          <m:endChr m:val="}"/>
                          <m:ctrlPr>
                            <a:rPr lang="en-US" b="0" i="1" smtClean="0">
                              <a:solidFill>
                                <a:schemeClr val="tx1"/>
                              </a:solidFill>
                              <a:latin typeface="Cambria Math" panose="02040503050406030204" pitchFamily="18" charset="0"/>
                            </a:rPr>
                          </m:ctrlPr>
                        </m:dPr>
                        <m:e>
                          <m:d>
                            <m:dPr>
                              <m:begChr m:val="["/>
                              <m:endChr m:val="]"/>
                              <m:ctrlPr>
                                <a:rPr lang="en-US" b="0" i="1" smtClean="0">
                                  <a:solidFill>
                                    <a:schemeClr val="tx1"/>
                                  </a:solidFill>
                                  <a:latin typeface="Cambria Math" panose="02040503050406030204" pitchFamily="18" charset="0"/>
                                </a:rPr>
                              </m:ctrlPr>
                            </m:d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𝜇</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up>
                                          <m:r>
                                            <a:rPr lang="en-US" b="0" i="1" smtClean="0">
                                              <a:solidFill>
                                                <a:schemeClr val="tx1"/>
                                              </a:solidFill>
                                              <a:latin typeface="Cambria Math" panose="02040503050406030204" pitchFamily="18" charset="0"/>
                                            </a:rPr>
                                            <m:t>2</m:t>
                                          </m:r>
                                        </m:sup>
                                      </m:sSubSup>
                                    </m:num>
                                    <m:den>
                                      <m:r>
                                        <a:rPr lang="en-US" b="0" i="1" smtClean="0">
                                          <a:solidFill>
                                            <a:schemeClr val="tx1"/>
                                          </a:solidFill>
                                          <a:latin typeface="Cambria Math" panose="02040503050406030204" pitchFamily="18" charset="0"/>
                                        </a:rPr>
                                        <m:t>𝐾</m:t>
                                      </m:r>
                                    </m:den>
                                  </m:f>
                                </m:e>
                              </m:d>
                              <m:r>
                                <a:rPr lang="en-US" b="0" i="1" smtClean="0">
                                  <a:solidFill>
                                    <a:schemeClr val="tx1"/>
                                  </a:solidFill>
                                  <a:latin typeface="Cambria Math" panose="02040503050406030204" pitchFamily="18" charset="0"/>
                                </a:rPr>
                                <m:t>𝑣𝑦</m:t>
                              </m:r>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sup>
                          </m:sSubSup>
                          <m:r>
                            <a:rPr lang="en-US" b="0" i="1" smtClean="0">
                              <a:solidFill>
                                <a:schemeClr val="tx1"/>
                              </a:solidFill>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d>
                                <m:dPr>
                                  <m:ctrlPr>
                                    <a:rPr lang="en-US" b="0" i="1" smtClean="0">
                                      <a:solidFill>
                                        <a:schemeClr val="tx1"/>
                                      </a:solidFill>
                                      <a:latin typeface="Cambria Math" panose="02040503050406030204" pitchFamily="18" charset="0"/>
                                    </a:rPr>
                                  </m:ctrlPr>
                                </m:dPr>
                                <m:e>
                                  <m:f>
                                    <m:fPr>
                                      <m:ctrlPr>
                                        <a:rPr lang="en-US" b="0" i="1" smtClean="0">
                                          <a:solidFill>
                                            <a:schemeClr val="tx1"/>
                                          </a:solidFill>
                                          <a:latin typeface="Cambria Math" panose="02040503050406030204" pitchFamily="18" charset="0"/>
                                        </a:rPr>
                                      </m:ctrlPr>
                                    </m:fPr>
                                    <m:num>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𝜇</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up>
                                              <m:r>
                                                <a:rPr lang="en-US" b="0" i="1" smtClean="0">
                                                  <a:solidFill>
                                                    <a:schemeClr val="tx1"/>
                                                  </a:solidFill>
                                                  <a:latin typeface="Cambria Math" panose="02040503050406030204" pitchFamily="18" charset="0"/>
                                                </a:rPr>
                                                <m:t>2</m:t>
                                              </m:r>
                                            </m:sup>
                                          </m:sSubSup>
                                        </m:e>
                                      </m:d>
                                    </m:num>
                                    <m:den>
                                      <m:r>
                                        <a:rPr lang="en-US" b="0" i="1" smtClean="0">
                                          <a:solidFill>
                                            <a:schemeClr val="tx1"/>
                                          </a:solidFill>
                                          <a:latin typeface="Cambria Math" panose="02040503050406030204" pitchFamily="18" charset="0"/>
                                        </a:rPr>
                                        <m:t>𝐾</m:t>
                                      </m:r>
                                    </m:den>
                                  </m:f>
                                </m:e>
                              </m:d>
                              <m:r>
                                <a:rPr lang="en-US" b="0" i="1" smtClean="0">
                                  <a:solidFill>
                                    <a:schemeClr val="tx1"/>
                                  </a:solidFill>
                                  <a:latin typeface="Cambria Math" panose="02040503050406030204" pitchFamily="18" charset="0"/>
                                </a:rPr>
                                <m:t>𝑣𝑦</m:t>
                              </m:r>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𝑦</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𝑦</m:t>
                              </m:r>
                            </m:sub>
                            <m:sup>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𝑡</m:t>
                              </m:r>
                            </m:sup>
                          </m:sSubSup>
                        </m:e>
                      </m:d>
                      <m:r>
                        <a:rPr lang="en-US" b="0" i="1" smtClean="0">
                          <a:latin typeface="Cambria Math" panose="02040503050406030204" pitchFamily="18" charset="0"/>
                        </a:rPr>
                        <m:t>+</m:t>
                      </m:r>
                      <m:r>
                        <a:rPr lang="en-US" b="0" i="1" smtClean="0">
                          <a:solidFill>
                            <a:srgbClr val="0000FF"/>
                          </a:solidFill>
                          <a:latin typeface="Cambria Math" panose="02040503050406030204" pitchFamily="18" charset="0"/>
                        </a:rPr>
                        <m:t>𝑔</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𝑉</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𝑡</m:t>
                      </m:r>
                      <m:f>
                        <m:fPr>
                          <m:ctrlPr>
                            <a:rPr lang="en-US" b="0" i="1" smtClean="0">
                              <a:solidFill>
                                <a:srgbClr val="0000FF"/>
                              </a:solidFill>
                              <a:latin typeface="Cambria Math" panose="02040503050406030204" pitchFamily="18" charset="0"/>
                            </a:rPr>
                          </m:ctrlPr>
                        </m:fPr>
                        <m:num>
                          <m:nary>
                            <m:naryPr>
                              <m:chr m:val="∑"/>
                              <m:supHide m:val="on"/>
                              <m:ctrlPr>
                                <a:rPr lang="en-US" b="0" i="1" smtClean="0">
                                  <a:solidFill>
                                    <a:srgbClr val="0000FF"/>
                                  </a:solidFill>
                                  <a:latin typeface="Cambria Math" panose="02040503050406030204" pitchFamily="18" charset="0"/>
                                </a:rPr>
                              </m:ctrlPr>
                            </m:naryPr>
                            <m:sub>
                              <m:r>
                                <m:rPr>
                                  <m:brk m:alnAt="7"/>
                                </m:rPr>
                                <a:rPr lang="en-US" b="0" i="1" smtClean="0">
                                  <a:solidFill>
                                    <a:srgbClr val="0000FF"/>
                                  </a:solidFill>
                                  <a:latin typeface="Cambria Math" panose="02040503050406030204" pitchFamily="18" charset="0"/>
                                </a:rPr>
                                <m:t>𝑖</m:t>
                              </m:r>
                            </m:sub>
                            <m:sup/>
                            <m:e>
                              <m:sSub>
                                <m:sSubPr>
                                  <m:ctrlPr>
                                    <a:rPr lang="en-US" b="0" i="1" smtClean="0">
                                      <a:solidFill>
                                        <a:srgbClr val="0000FF"/>
                                      </a:solidFill>
                                      <a:latin typeface="Cambria Math" panose="02040503050406030204" pitchFamily="18" charset="0"/>
                                    </a:rPr>
                                  </m:ctrlPr>
                                </m:sSubPr>
                                <m:e>
                                  <m:d>
                                    <m:dPr>
                                      <m:begChr m:val="["/>
                                      <m:endChr m:val="]"/>
                                      <m:ctrlPr>
                                        <a:rPr lang="en-US" b="0" i="1" smtClean="0">
                                          <a:solidFill>
                                            <a:srgbClr val="0000FF"/>
                                          </a:solidFill>
                                          <a:latin typeface="Cambria Math" panose="02040503050406030204" pitchFamily="18" charset="0"/>
                                        </a:rPr>
                                      </m:ctrlPr>
                                    </m:dPr>
                                    <m:e>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𝑆</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𝑆</m:t>
                                              </m:r>
                                            </m:sub>
                                          </m:sSub>
                                        </m:e>
                                      </m:d>
                                      <m:sSup>
                                        <m:sSupPr>
                                          <m:ctrlPr>
                                            <a:rPr lang="en-US" b="0" i="1" smtClean="0">
                                              <a:solidFill>
                                                <a:srgbClr val="0000FF"/>
                                              </a:solidFill>
                                              <a:latin typeface="Cambria Math" panose="02040503050406030204" pitchFamily="18" charset="0"/>
                                            </a:rPr>
                                          </m:ctrlPr>
                                        </m:sSupPr>
                                        <m:e>
                                          <m:d>
                                            <m:dPr>
                                              <m:begChr m:val=""/>
                                              <m:endChr m:val="|"/>
                                              <m:ctrlPr>
                                                <a:rPr lang="en-US" b="0" i="1" smtClean="0">
                                                  <a:solidFill>
                                                    <a:srgbClr val="0000FF"/>
                                                  </a:solidFill>
                                                  <a:latin typeface="Cambria Math" panose="02040503050406030204" pitchFamily="18" charset="0"/>
                                                </a:rPr>
                                              </m:ctrlPr>
                                            </m:dPr>
                                            <m:e>
                                              <m:r>
                                                <a:rPr lang="en-US">
                                                  <a:latin typeface="Cambria Math" panose="02040503050406030204" pitchFamily="18" charset="0"/>
                                                </a:rPr>
                                                <m:t>​</m:t>
                                              </m:r>
                                            </m:e>
                                          </m:d>
                                        </m:e>
                                        <m:sup>
                                          <m:r>
                                            <a:rPr lang="en-US" b="0" i="1" smtClean="0">
                                              <a:solidFill>
                                                <a:srgbClr val="0000FF"/>
                                              </a:solidFill>
                                              <a:latin typeface="Cambria Math" panose="02040503050406030204" pitchFamily="18" charset="0"/>
                                            </a:rPr>
                                            <m:t>𝑡</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𝑡</m:t>
                                          </m:r>
                                        </m:sup>
                                      </m:sSup>
                                    </m:e>
                                  </m:d>
                                </m:e>
                                <m:sub>
                                  <m:r>
                                    <a:rPr lang="en-US" b="0" i="1" smtClean="0">
                                      <a:solidFill>
                                        <a:srgbClr val="0000FF"/>
                                      </a:solidFill>
                                      <a:latin typeface="Cambria Math" panose="02040503050406030204" pitchFamily="18" charset="0"/>
                                    </a:rPr>
                                    <m:t>𝑖</m:t>
                                  </m:r>
                                </m:sub>
                              </m:sSub>
                            </m:e>
                          </m:nary>
                          <m:r>
                            <a:rPr lang="en-US" b="0" i="1" smtClean="0">
                              <a:solidFill>
                                <a:srgbClr val="0000FF"/>
                              </a:solidFill>
                              <a:latin typeface="Cambria Math" panose="02040503050406030204" pitchFamily="18" charset="0"/>
                            </a:rPr>
                            <m:t>+</m:t>
                          </m:r>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𝐿</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𝐿</m:t>
                                  </m:r>
                                </m:sub>
                              </m:sSub>
                            </m:e>
                          </m:d>
                          <m:sSup>
                            <m:sSupPr>
                              <m:ctrlPr>
                                <a:rPr lang="en-US" b="0" i="1" smtClean="0">
                                  <a:solidFill>
                                    <a:srgbClr val="0000FF"/>
                                  </a:solidFill>
                                  <a:latin typeface="Cambria Math" panose="02040503050406030204" pitchFamily="18" charset="0"/>
                                </a:rPr>
                              </m:ctrlPr>
                            </m:sSupPr>
                            <m:e>
                              <m:d>
                                <m:dPr>
                                  <m:begChr m:val=""/>
                                  <m:endChr m:val="|"/>
                                  <m:ctrlPr>
                                    <a:rPr lang="en-US" b="0" i="1" smtClean="0">
                                      <a:solidFill>
                                        <a:srgbClr val="0000FF"/>
                                      </a:solidFill>
                                      <a:latin typeface="Cambria Math" panose="02040503050406030204" pitchFamily="18" charset="0"/>
                                    </a:rPr>
                                  </m:ctrlPr>
                                </m:dPr>
                                <m:e>
                                  <m:r>
                                    <a:rPr lang="en-US">
                                      <a:latin typeface="Cambria Math" panose="02040503050406030204" pitchFamily="18" charset="0"/>
                                    </a:rPr>
                                    <m:t>​</m:t>
                                  </m:r>
                                </m:e>
                              </m:d>
                            </m:e>
                            <m:sup>
                              <m:r>
                                <a:rPr lang="en-US" b="0" i="1" smtClean="0">
                                  <a:solidFill>
                                    <a:srgbClr val="0000FF"/>
                                  </a:solidFill>
                                  <a:latin typeface="Cambria Math" panose="02040503050406030204" pitchFamily="18" charset="0"/>
                                </a:rPr>
                                <m:t>𝑡</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𝑡</m:t>
                              </m:r>
                            </m:sup>
                          </m:sSup>
                          <m:r>
                            <a:rPr lang="en-US" b="0" i="1" smtClean="0">
                              <a:solidFill>
                                <a:srgbClr val="0000FF"/>
                              </a:solidFill>
                              <a:latin typeface="Cambria Math" panose="02040503050406030204" pitchFamily="18" charset="0"/>
                            </a:rPr>
                            <m:t>+</m:t>
                          </m:r>
                          <m:nary>
                            <m:naryPr>
                              <m:chr m:val="∑"/>
                              <m:supHide m:val="on"/>
                              <m:ctrlPr>
                                <a:rPr lang="en-US" b="0" i="1" smtClean="0">
                                  <a:solidFill>
                                    <a:srgbClr val="0000FF"/>
                                  </a:solidFill>
                                  <a:latin typeface="Cambria Math" panose="02040503050406030204" pitchFamily="18" charset="0"/>
                                </a:rPr>
                              </m:ctrlPr>
                            </m:naryPr>
                            <m:sub>
                              <m:r>
                                <m:rPr>
                                  <m:brk m:alnAt="7"/>
                                </m:rPr>
                                <a:rPr lang="en-US" b="0" i="1" smtClean="0">
                                  <a:solidFill>
                                    <a:srgbClr val="0000FF"/>
                                  </a:solidFill>
                                  <a:latin typeface="Cambria Math" panose="02040503050406030204" pitchFamily="18" charset="0"/>
                                </a:rPr>
                                <m:t>𝑖</m:t>
                              </m:r>
                            </m:sub>
                            <m:sup/>
                            <m:e>
                              <m:sSub>
                                <m:sSubPr>
                                  <m:ctrlPr>
                                    <a:rPr lang="en-US" b="0" i="1" smtClean="0">
                                      <a:solidFill>
                                        <a:srgbClr val="0000FF"/>
                                      </a:solidFill>
                                      <a:latin typeface="Cambria Math" panose="02040503050406030204" pitchFamily="18" charset="0"/>
                                    </a:rPr>
                                  </m:ctrlPr>
                                </m:sSubPr>
                                <m:e>
                                  <m:d>
                                    <m:dPr>
                                      <m:begChr m:val="["/>
                                      <m:endChr m:val="]"/>
                                      <m:ctrlPr>
                                        <a:rPr lang="en-US" b="0" i="1" smtClean="0">
                                          <a:solidFill>
                                            <a:srgbClr val="0000FF"/>
                                          </a:solidFill>
                                          <a:latin typeface="Cambria Math" panose="02040503050406030204" pitchFamily="18" charset="0"/>
                                        </a:rPr>
                                      </m:ctrlPr>
                                    </m:dPr>
                                    <m:e>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𝑆</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𝑆</m:t>
                                              </m:r>
                                            </m:sub>
                                          </m:sSub>
                                        </m:e>
                                      </m:d>
                                      <m:sSup>
                                        <m:sSupPr>
                                          <m:ctrlPr>
                                            <a:rPr lang="en-US" b="0" i="1" smtClean="0">
                                              <a:solidFill>
                                                <a:srgbClr val="0000FF"/>
                                              </a:solidFill>
                                              <a:latin typeface="Cambria Math" panose="02040503050406030204" pitchFamily="18" charset="0"/>
                                            </a:rPr>
                                          </m:ctrlPr>
                                        </m:sSupPr>
                                        <m:e>
                                          <m:d>
                                            <m:dPr>
                                              <m:begChr m:val=""/>
                                              <m:endChr m:val="|"/>
                                              <m:ctrlPr>
                                                <a:rPr lang="en-US" b="0" i="1" smtClean="0">
                                                  <a:solidFill>
                                                    <a:srgbClr val="0000FF"/>
                                                  </a:solidFill>
                                                  <a:latin typeface="Cambria Math" panose="02040503050406030204" pitchFamily="18" charset="0"/>
                                                </a:rPr>
                                              </m:ctrlPr>
                                            </m:dPr>
                                            <m:e>
                                              <m:r>
                                                <a:rPr lang="en-US">
                                                  <a:latin typeface="Cambria Math" panose="02040503050406030204" pitchFamily="18" charset="0"/>
                                                </a:rPr>
                                                <m:t>​</m:t>
                                              </m:r>
                                            </m:e>
                                          </m:d>
                                        </m:e>
                                        <m:sup>
                                          <m:r>
                                            <a:rPr lang="en-US" b="0" i="1" smtClean="0">
                                              <a:solidFill>
                                                <a:srgbClr val="0000FF"/>
                                              </a:solidFill>
                                              <a:latin typeface="Cambria Math" panose="02040503050406030204" pitchFamily="18" charset="0"/>
                                            </a:rPr>
                                            <m:t>𝑡</m:t>
                                          </m:r>
                                        </m:sup>
                                      </m:sSup>
                                    </m:e>
                                  </m:d>
                                </m:e>
                                <m:sub>
                                  <m:r>
                                    <a:rPr lang="en-US" b="0" i="1" smtClean="0">
                                      <a:solidFill>
                                        <a:srgbClr val="0000FF"/>
                                      </a:solidFill>
                                      <a:latin typeface="Cambria Math" panose="02040503050406030204" pitchFamily="18" charset="0"/>
                                    </a:rPr>
                                    <m:t>𝑖</m:t>
                                  </m:r>
                                </m:sub>
                              </m:sSub>
                            </m:e>
                          </m:nary>
                          <m:r>
                            <a:rPr lang="en-US" b="0" i="1" smtClean="0">
                              <a:solidFill>
                                <a:srgbClr val="0000FF"/>
                              </a:solidFill>
                              <a:latin typeface="Cambria Math" panose="02040503050406030204" pitchFamily="18" charset="0"/>
                            </a:rPr>
                            <m:t>+</m:t>
                          </m:r>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𝐿</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𝐿</m:t>
                                  </m:r>
                                </m:sub>
                              </m:sSub>
                            </m:e>
                          </m:d>
                          <m:sSup>
                            <m:sSupPr>
                              <m:ctrlPr>
                                <a:rPr lang="en-US" b="0" i="1" smtClean="0">
                                  <a:solidFill>
                                    <a:srgbClr val="0000FF"/>
                                  </a:solidFill>
                                  <a:latin typeface="Cambria Math" panose="02040503050406030204" pitchFamily="18" charset="0"/>
                                </a:rPr>
                              </m:ctrlPr>
                            </m:sSupPr>
                            <m:e>
                              <m:d>
                                <m:dPr>
                                  <m:begChr m:val=""/>
                                  <m:endChr m:val="|"/>
                                  <m:ctrlPr>
                                    <a:rPr lang="en-US" b="0" i="1" smtClean="0">
                                      <a:solidFill>
                                        <a:srgbClr val="0000FF"/>
                                      </a:solidFill>
                                      <a:latin typeface="Cambria Math" panose="02040503050406030204" pitchFamily="18" charset="0"/>
                                    </a:rPr>
                                  </m:ctrlPr>
                                </m:dPr>
                                <m:e>
                                  <m:r>
                                    <a:rPr lang="en-US">
                                      <a:latin typeface="Cambria Math" panose="02040503050406030204" pitchFamily="18" charset="0"/>
                                    </a:rPr>
                                    <m:t>​</m:t>
                                  </m:r>
                                </m:e>
                              </m:d>
                            </m:e>
                            <m:sup>
                              <m:r>
                                <a:rPr lang="en-US" b="0" i="1" smtClean="0">
                                  <a:solidFill>
                                    <a:srgbClr val="0000FF"/>
                                  </a:solidFill>
                                  <a:latin typeface="Cambria Math" panose="02040503050406030204" pitchFamily="18" charset="0"/>
                                </a:rPr>
                                <m:t>𝑡</m:t>
                              </m:r>
                            </m:sup>
                          </m:sSup>
                        </m:num>
                        <m:den>
                          <m:r>
                            <a:rPr lang="en-US" b="0" i="1" smtClean="0">
                              <a:solidFill>
                                <a:srgbClr val="0000FF"/>
                              </a:solidFill>
                              <a:latin typeface="Cambria Math" panose="02040503050406030204" pitchFamily="18" charset="0"/>
                            </a:rPr>
                            <m:t>2</m:t>
                          </m:r>
                        </m:den>
                      </m:f>
                    </m:oMath>
                  </m:oMathPara>
                </a14:m>
                <a:endParaRPr lang="en-US" dirty="0">
                  <a:solidFill>
                    <a:srgbClr val="0000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7559" y="1232039"/>
                <a:ext cx="12941964" cy="411734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01445" y="5243055"/>
                <a:ext cx="12322278" cy="270708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solidFill>
                      <a:srgbClr val="FF0000"/>
                    </a:solidFill>
                  </a:rPr>
                  <a:t>注意</a:t>
                </a:r>
                <a:r>
                  <a:rPr lang="en-US" altLang="zh-CN" dirty="0">
                    <a:solidFill>
                      <a:srgbClr val="FF0000"/>
                    </a:solidFill>
                  </a:rPr>
                  <a:t>1</a:t>
                </a:r>
                <a:r>
                  <a:rPr lang="zh-CN" altLang="en-US" dirty="0" smtClean="0">
                    <a:solidFill>
                      <a:srgbClr val="FF0000"/>
                    </a:solidFill>
                  </a:rPr>
                  <a:t>：</a:t>
                </a:r>
                <a14:m>
                  <m:oMath xmlns:m="http://schemas.openxmlformats.org/officeDocument/2006/math">
                    <m:r>
                      <a:rPr lang="en-US" altLang="zh-CN" b="0" i="1" smtClean="0">
                        <a:solidFill>
                          <a:srgbClr val="FF0000"/>
                        </a:solidFill>
                        <a:latin typeface="Cambria Math" panose="02040503050406030204" pitchFamily="18" charset="0"/>
                      </a:rPr>
                      <m:t>𝑣𝑦</m:t>
                    </m:r>
                  </m:oMath>
                </a14:m>
                <a:r>
                  <a:rPr lang="zh-CN" altLang="en-US" dirty="0" smtClean="0">
                    <a:solidFill>
                      <a:srgbClr val="FF0000"/>
                    </a:solidFill>
                  </a:rPr>
                  <a:t>代表</a:t>
                </a:r>
                <a:r>
                  <a:rPr lang="en-US" altLang="zh-CN" dirty="0" smtClean="0">
                    <a:solidFill>
                      <a:srgbClr val="FF0000"/>
                    </a:solidFill>
                  </a:rPr>
                  <a:t>y</a:t>
                </a:r>
                <a:r>
                  <a:rPr lang="zh-CN" altLang="en-US" dirty="0" smtClean="0">
                    <a:solidFill>
                      <a:srgbClr val="FF0000"/>
                    </a:solidFill>
                  </a:rPr>
                  <a:t>速</a:t>
                </a:r>
                <a:r>
                  <a:rPr lang="zh-CN" altLang="en-US" dirty="0">
                    <a:solidFill>
                      <a:srgbClr val="FF0000"/>
                    </a:solidFill>
                  </a:rPr>
                  <a:t>度微元体</a:t>
                </a:r>
                <a:r>
                  <a:rPr lang="zh-CN" altLang="en-US" dirty="0" smtClean="0">
                    <a:solidFill>
                      <a:srgbClr val="FF0000"/>
                    </a:solidFill>
                  </a:rPr>
                  <a:t>的</a:t>
                </a:r>
                <a:r>
                  <a:rPr lang="zh-CN" altLang="en-US" dirty="0">
                    <a:solidFill>
                      <a:srgbClr val="FF0000"/>
                    </a:solidFill>
                  </a:rPr>
                  <a:t>液</a:t>
                </a:r>
                <a:r>
                  <a:rPr lang="zh-CN" altLang="en-US" dirty="0" smtClean="0">
                    <a:solidFill>
                      <a:srgbClr val="FF0000"/>
                    </a:solidFill>
                  </a:rPr>
                  <a:t>相平</a:t>
                </a:r>
                <a:r>
                  <a:rPr lang="zh-CN" altLang="en-US" dirty="0">
                    <a:solidFill>
                      <a:srgbClr val="FF0000"/>
                    </a:solidFill>
                  </a:rPr>
                  <a:t>均速度，也</a:t>
                </a:r>
                <a:r>
                  <a:rPr lang="zh-CN" altLang="en-US" dirty="0" smtClean="0">
                    <a:solidFill>
                      <a:srgbClr val="FF0000"/>
                    </a:solidFill>
                  </a:rPr>
                  <a:t>是</a:t>
                </a:r>
                <a:r>
                  <a:rPr lang="en-US" altLang="zh-CN" dirty="0" smtClean="0">
                    <a:solidFill>
                      <a:srgbClr val="FF0000"/>
                    </a:solidFill>
                  </a:rPr>
                  <a:t>y</a:t>
                </a:r>
                <a:r>
                  <a:rPr lang="zh-CN" altLang="en-US" dirty="0" smtClean="0">
                    <a:solidFill>
                      <a:srgbClr val="FF0000"/>
                    </a:solidFill>
                  </a:rPr>
                  <a:t>速</a:t>
                </a:r>
                <a:r>
                  <a:rPr lang="zh-CN" altLang="en-US" dirty="0">
                    <a:solidFill>
                      <a:srgbClr val="FF0000"/>
                    </a:solidFill>
                  </a:rPr>
                  <a:t>度微元体中心</a:t>
                </a:r>
                <a:r>
                  <a:rPr lang="zh-CN" altLang="en-US" dirty="0" smtClean="0">
                    <a:solidFill>
                      <a:srgbClr val="FF0000"/>
                    </a:solidFill>
                  </a:rPr>
                  <a:t>的液相速</a:t>
                </a:r>
                <a:r>
                  <a:rPr lang="zh-CN" altLang="en-US" dirty="0">
                    <a:solidFill>
                      <a:srgbClr val="FF0000"/>
                    </a:solidFill>
                  </a:rPr>
                  <a:t>度，也</a:t>
                </a:r>
                <a:r>
                  <a:rPr lang="zh-CN" altLang="en-US" dirty="0" smtClean="0">
                    <a:solidFill>
                      <a:srgbClr val="FF0000"/>
                    </a:solidFill>
                  </a:rPr>
                  <a:t>是典型微</a:t>
                </a:r>
                <a:r>
                  <a:rPr lang="zh-CN" altLang="en-US" dirty="0">
                    <a:solidFill>
                      <a:srgbClr val="FF0000"/>
                    </a:solidFill>
                  </a:rPr>
                  <a:t>元体面心处</a:t>
                </a:r>
                <a:r>
                  <a:rPr lang="zh-CN" altLang="en-US" dirty="0" smtClean="0">
                    <a:solidFill>
                      <a:srgbClr val="FF0000"/>
                    </a:solidFill>
                  </a:rPr>
                  <a:t>的液相速</a:t>
                </a:r>
                <a:r>
                  <a:rPr lang="zh-CN" altLang="en-US" dirty="0">
                    <a:solidFill>
                      <a:srgbClr val="FF0000"/>
                    </a:solidFill>
                  </a:rPr>
                  <a:t>度；</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2</a:t>
                </a:r>
                <a:r>
                  <a:rPr lang="zh-CN" altLang="en-US" dirty="0">
                    <a:solidFill>
                      <a:srgbClr val="FF0000"/>
                    </a:solidFill>
                  </a:rPr>
                  <a:t>：离散时以</a:t>
                </a:r>
                <a:r>
                  <a:rPr lang="en-US" altLang="zh-CN" dirty="0">
                    <a:solidFill>
                      <a:srgbClr val="FF0000"/>
                    </a:solidFill>
                  </a:rPr>
                  <a:t>(j,k+0.5)</a:t>
                </a:r>
                <a:r>
                  <a:rPr lang="zh-CN" altLang="en-US" dirty="0">
                    <a:solidFill>
                      <a:srgbClr val="FF0000"/>
                    </a:solidFill>
                  </a:rPr>
                  <a:t>为中心；</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3</a:t>
                </a:r>
                <a:r>
                  <a:rPr lang="zh-CN" altLang="en-US" dirty="0">
                    <a:solidFill>
                      <a:srgbClr val="FF0000"/>
                    </a:solidFill>
                  </a:rPr>
                  <a:t>：方程两端同除以</a:t>
                </a:r>
                <a14:m>
                  <m:oMath xmlns:m="http://schemas.openxmlformats.org/officeDocument/2006/math">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oMath>
                </a14:m>
                <a:r>
                  <a:rPr lang="zh-CN" altLang="en-US" dirty="0">
                    <a:solidFill>
                      <a:srgbClr val="FF0000"/>
                    </a:solidFill>
                  </a:rPr>
                  <a:t>时，这里的</a:t>
                </a:r>
                <a14:m>
                  <m:oMath xmlns:m="http://schemas.openxmlformats.org/officeDocument/2006/math">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oMath>
                </a14:m>
                <a:r>
                  <a:rPr lang="zh-CN" altLang="en-US" dirty="0">
                    <a:solidFill>
                      <a:srgbClr val="FF0000"/>
                    </a:solidFill>
                  </a:rPr>
                  <a:t>专</a:t>
                </a:r>
                <a:r>
                  <a:rPr lang="zh-CN" altLang="en-US" dirty="0" smtClean="0">
                    <a:solidFill>
                      <a:srgbClr val="FF0000"/>
                    </a:solidFill>
                  </a:rPr>
                  <a:t>指</a:t>
                </a:r>
                <a:r>
                  <a:rPr lang="en-US" altLang="zh-CN" dirty="0" smtClean="0">
                    <a:solidFill>
                      <a:srgbClr val="FF0000"/>
                    </a:solidFill>
                  </a:rPr>
                  <a:t>y</a:t>
                </a:r>
                <a:r>
                  <a:rPr lang="zh-CN" altLang="en-US" dirty="0" smtClean="0">
                    <a:solidFill>
                      <a:srgbClr val="FF0000"/>
                    </a:solidFill>
                  </a:rPr>
                  <a:t>速</a:t>
                </a:r>
                <a:r>
                  <a:rPr lang="zh-CN" altLang="en-US" dirty="0">
                    <a:solidFill>
                      <a:srgbClr val="FF0000"/>
                    </a:solidFill>
                  </a:rPr>
                  <a:t>度微元体，且</a:t>
                </a:r>
                <a14:m>
                  <m:oMath xmlns:m="http://schemas.openxmlformats.org/officeDocument/2006/math">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r>
                      <a:rPr lang="en-US" altLang="zh-CN" i="1">
                        <a:solidFill>
                          <a:srgbClr val="FF0000"/>
                        </a:solidFill>
                        <a:latin typeface="Cambria Math" panose="02040503050406030204" pitchFamily="18" charset="0"/>
                      </a:rPr>
                      <m:t>=</m:t>
                    </m:r>
                    <m:f>
                      <m:fPr>
                        <m:ctrlPr>
                          <a:rPr lang="en-US" altLang="zh-CN" i="1">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b>
                        </m:sSub>
                      </m:num>
                      <m:den>
                        <m:r>
                          <a:rPr lang="en-US" altLang="zh-CN" i="1">
                            <a:solidFill>
                              <a:srgbClr val="FF0000"/>
                            </a:solidFill>
                            <a:latin typeface="Cambria Math" panose="02040503050406030204" pitchFamily="18" charset="0"/>
                          </a:rPr>
                          <m:t>2</m:t>
                        </m:r>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sub>
                    </m:sSub>
                  </m:oMath>
                </a14:m>
                <a:r>
                  <a:rPr lang="zh-CN" altLang="en-US" dirty="0">
                    <a:solidFill>
                      <a:srgbClr val="FF0000"/>
                    </a:solidFill>
                  </a:rPr>
                  <a:t>；</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4</a:t>
                </a:r>
                <a:r>
                  <a:rPr lang="zh-CN" altLang="en-US" dirty="0">
                    <a:solidFill>
                      <a:srgbClr val="FF0000"/>
                    </a:solidFill>
                  </a:rPr>
                  <a:t>：</a:t>
                </a:r>
                <a:r>
                  <a:rPr lang="zh-CN" altLang="en-US" dirty="0"/>
                  <a:t>若</a:t>
                </a:r>
                <a:r>
                  <a:rPr lang="en-US" altLang="zh-CN" dirty="0"/>
                  <a:t>y</a:t>
                </a:r>
                <a:r>
                  <a:rPr lang="zh-CN" altLang="en-US" dirty="0"/>
                  <a:t>轴向上，则重力项取负，否则取正；</a:t>
                </a:r>
                <a:endParaRPr lang="en-US" altLang="zh-CN" dirty="0"/>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5</a:t>
                </a:r>
                <a:r>
                  <a:rPr lang="zh-CN" altLang="en-US" dirty="0">
                    <a:solidFill>
                      <a:srgbClr val="FF0000"/>
                    </a:solidFill>
                  </a:rPr>
                  <a:t>：驱动对流的因素不是压力，而是压力梯</a:t>
                </a:r>
                <a:r>
                  <a:rPr lang="zh-CN" altLang="en-US" dirty="0" smtClean="0">
                    <a:solidFill>
                      <a:srgbClr val="FF0000"/>
                    </a:solidFill>
                  </a:rPr>
                  <a:t>度</a:t>
                </a:r>
                <a:r>
                  <a:rPr lang="zh-CN" altLang="en-US" dirty="0">
                    <a:solidFill>
                      <a:srgbClr val="FF0000"/>
                    </a:solidFill>
                  </a:rPr>
                  <a:t>，</a:t>
                </a:r>
                <a:r>
                  <a:rPr lang="zh-CN" altLang="en-US" dirty="0" smtClean="0">
                    <a:solidFill>
                      <a:srgbClr val="FF0000"/>
                    </a:solidFill>
                  </a:rPr>
                  <a:t>且</a:t>
                </a:r>
                <a:r>
                  <a:rPr lang="zh-CN" altLang="en-US" dirty="0">
                    <a:solidFill>
                      <a:srgbClr val="FF0000"/>
                    </a:solidFill>
                  </a:rPr>
                  <a:t>压力项使用</a:t>
                </a:r>
                <a:r>
                  <a:rPr lang="en-US" altLang="zh-CN" dirty="0">
                    <a:solidFill>
                      <a:srgbClr val="FF0000"/>
                    </a:solidFill>
                  </a:rPr>
                  <a:t>n+1</a:t>
                </a:r>
                <a:r>
                  <a:rPr lang="zh-CN" altLang="en-US" dirty="0">
                    <a:solidFill>
                      <a:srgbClr val="FF0000"/>
                    </a:solidFill>
                  </a:rPr>
                  <a:t>时刻的值</a:t>
                </a:r>
                <a:r>
                  <a:rPr lang="zh-CN" altLang="en-US" dirty="0" smtClean="0">
                    <a:solidFill>
                      <a:srgbClr val="FF0000"/>
                    </a:solidFill>
                  </a:rPr>
                  <a:t>；</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6</a:t>
                </a:r>
                <a:r>
                  <a:rPr lang="zh-CN" altLang="en-US" dirty="0">
                    <a:solidFill>
                      <a:srgbClr val="FF0000"/>
                    </a:solidFill>
                  </a:rPr>
                  <a:t>：运动区的达西阻力项数值上虽为</a:t>
                </a:r>
                <a:r>
                  <a:rPr lang="en-US" altLang="zh-CN" dirty="0">
                    <a:solidFill>
                      <a:srgbClr val="FF0000"/>
                    </a:solidFill>
                  </a:rPr>
                  <a:t>0</a:t>
                </a:r>
                <a:r>
                  <a:rPr lang="zh-CN" altLang="en-US" dirty="0">
                    <a:solidFill>
                      <a:srgbClr val="FF0000"/>
                    </a:solidFill>
                  </a:rPr>
                  <a:t>，但为了与多孔区速度计算方法保持一致，我们仍保留达西阻力项，只是最终达西阻力的贡献为</a:t>
                </a:r>
                <a:r>
                  <a:rPr lang="en-US" altLang="zh-CN" dirty="0">
                    <a:solidFill>
                      <a:srgbClr val="FF0000"/>
                    </a:solidFill>
                  </a:rPr>
                  <a:t>0</a:t>
                </a:r>
                <a:r>
                  <a:rPr lang="zh-CN" altLang="en-US" dirty="0">
                    <a:solidFill>
                      <a:srgbClr val="FF0000"/>
                    </a:solidFill>
                  </a:rPr>
                  <a:t>；达西阻力使用</a:t>
                </a:r>
                <a:r>
                  <a:rPr lang="en-US" altLang="zh-CN" dirty="0">
                    <a:solidFill>
                      <a:srgbClr val="FF0000"/>
                    </a:solidFill>
                  </a:rPr>
                  <a:t>n+1</a:t>
                </a:r>
                <a:r>
                  <a:rPr lang="zh-CN" altLang="en-US" dirty="0">
                    <a:solidFill>
                      <a:srgbClr val="FF0000"/>
                    </a:solidFill>
                  </a:rPr>
                  <a:t>时刻的值；表达式中仅使用液相动力粘度而非固液混合有效动力粘度，因为达西阻力本身就是描述液相在多孔介质中的运动阻力；</a:t>
                </a:r>
                <a:endParaRPr lang="en-US" altLang="zh-CN" dirty="0">
                  <a:solidFill>
                    <a:srgbClr val="FF0000"/>
                  </a:solidFill>
                </a:endParaRPr>
              </a:p>
              <a:p>
                <a:pPr marL="285750" indent="-285750">
                  <a:buFont typeface="Wingdings" panose="05000000000000000000" pitchFamily="2" charset="2"/>
                  <a:buChar char="§"/>
                </a:pPr>
                <a:r>
                  <a:rPr lang="zh-CN" altLang="en-US" dirty="0" smtClean="0">
                    <a:solidFill>
                      <a:srgbClr val="FF0000"/>
                    </a:solidFill>
                  </a:rPr>
                  <a:t>注</a:t>
                </a:r>
                <a:r>
                  <a:rPr lang="zh-CN" altLang="en-US" dirty="0">
                    <a:solidFill>
                      <a:srgbClr val="FF0000"/>
                    </a:solidFill>
                  </a:rPr>
                  <a:t>意</a:t>
                </a:r>
                <a:r>
                  <a:rPr lang="en-US" altLang="zh-CN" dirty="0">
                    <a:solidFill>
                      <a:srgbClr val="FF0000"/>
                    </a:solidFill>
                  </a:rPr>
                  <a:t>7</a:t>
                </a:r>
                <a:r>
                  <a:rPr lang="zh-CN" altLang="en-US" dirty="0">
                    <a:solidFill>
                      <a:srgbClr val="FF0000"/>
                    </a:solidFill>
                  </a:rPr>
                  <a:t>：为提高流场计算精度以及讨论压力场的净变化量，所有压力都应减去静压，等价证明如</a:t>
                </a:r>
                <a:r>
                  <a:rPr lang="zh-CN" altLang="en-US" dirty="0" smtClean="0">
                    <a:solidFill>
                      <a:srgbClr val="FF0000"/>
                    </a:solidFill>
                  </a:rPr>
                  <a:t>下。</a:t>
                </a:r>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1445" y="5243055"/>
                <a:ext cx="12322278" cy="2707088"/>
              </a:xfrm>
              <a:prstGeom prst="rect">
                <a:avLst/>
              </a:prstGeom>
              <a:blipFill>
                <a:blip r:embed="rId3"/>
                <a:stretch>
                  <a:fillRect l="-297" t="-1126" b="-2703"/>
                </a:stretch>
              </a:blipFill>
            </p:spPr>
            <p:txBody>
              <a:bodyPr/>
              <a:lstStyle/>
              <a:p>
                <a:r>
                  <a:rPr lang="en-US">
                    <a:noFill/>
                  </a:rPr>
                  <a:t> </a:t>
                </a:r>
              </a:p>
            </p:txBody>
          </p:sp>
        </mc:Fallback>
      </mc:AlternateContent>
    </p:spTree>
    <p:extLst>
      <p:ext uri="{BB962C8B-B14F-4D97-AF65-F5344CB8AC3E}">
        <p14:creationId xmlns:p14="http://schemas.microsoft.com/office/powerpoint/2010/main" val="29101586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246239" y="980420"/>
                <a:ext cx="15212961" cy="58257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𝑘</m:t>
                          </m:r>
                        </m:sub>
                      </m:sSub>
                      <m:d>
                        <m:dPr>
                          <m:begChr m:val="["/>
                          <m:endChr m:val="]"/>
                          <m:ctrlPr>
                            <a:rPr lang="en-US" sz="1600" b="0" i="1" smtClean="0">
                              <a:latin typeface="Cambria Math" panose="02040503050406030204" pitchFamily="18" charset="0"/>
                            </a:rPr>
                          </m:ctrlPr>
                        </m:dPr>
                        <m:e>
                          <m:r>
                            <a:rPr lang="en-US" sz="160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𝑃𝐷</m:t>
                                      </m:r>
                                    </m:e>
                                  </m:d>
                                  <m:sSub>
                                    <m:sSubPr>
                                      <m:ctrlPr>
                                        <a:rPr lang="en-US" sz="1600" b="0" i="1" smtClean="0">
                                          <a:latin typeface="Cambria Math" panose="02040503050406030204" pitchFamily="18" charset="0"/>
                                        </a:rPr>
                                      </m:ctrlPr>
                                    </m:sSubPr>
                                    <m:e>
                                      <m:d>
                                        <m:dPr>
                                          <m:begChr m:val=""/>
                                          <m:endChr m:val="|"/>
                                          <m:ctrlPr>
                                            <a:rPr lang="en-US" sz="1600" b="0" i="1" smtClean="0">
                                              <a:latin typeface="Cambria Math" panose="02040503050406030204" pitchFamily="18" charset="0"/>
                                            </a:rPr>
                                          </m:ctrlPr>
                                        </m:dPr>
                                        <m:e>
                                          <m:r>
                                            <a:rPr lang="en-US">
                                              <a:latin typeface="Cambria Math" panose="02040503050406030204" pitchFamily="18" charset="0"/>
                                            </a:rPr>
                                            <m:t>​</m:t>
                                          </m:r>
                                        </m:e>
                                      </m:d>
                                    </m:e>
                                    <m:sub>
                                      <m:r>
                                        <a:rPr lang="en-US" sz="1600" b="0" i="1" smtClean="0">
                                          <a:latin typeface="Cambria Math" panose="02040503050406030204" pitchFamily="18" charset="0"/>
                                        </a:rPr>
                                        <m:t>𝑗</m:t>
                                      </m:r>
                                      <m:r>
                                        <a:rPr lang="en-US" sz="1600" b="0" i="1" smtClean="0">
                                          <a:latin typeface="Cambria Math" panose="02040503050406030204" pitchFamily="18" charset="0"/>
                                        </a:rPr>
                                        <m:t>+1,</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𝑃𝐷</m:t>
                                      </m:r>
                                    </m:e>
                                  </m:d>
                                  <m:sSub>
                                    <m:sSubPr>
                                      <m:ctrlPr>
                                        <a:rPr lang="en-US" sz="1600" b="0" i="1" smtClean="0">
                                          <a:latin typeface="Cambria Math" panose="02040503050406030204" pitchFamily="18" charset="0"/>
                                        </a:rPr>
                                      </m:ctrlPr>
                                    </m:sSub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m:t>
                                          </m:r>
                                        </m:e>
                                      </m:d>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i="1">
                                          <a:latin typeface="Cambria Math" panose="02040503050406030204" pitchFamily="18" charset="0"/>
                                        </a:rPr>
                                        <m:t>+1</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+0.5,</m:t>
                                      </m:r>
                                      <m:r>
                                        <a:rPr lang="en-US" sz="1600" i="1">
                                          <a:latin typeface="Cambria Math" panose="02040503050406030204" pitchFamily="18" charset="0"/>
                                        </a:rPr>
                                        <m:t>𝑘</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b="0" i="1" smtClean="0">
                                          <a:latin typeface="Cambria Math" panose="02040503050406030204" pitchFamily="18" charset="0"/>
                                        </a:rPr>
                                        <m:t>−1</m:t>
                                      </m:r>
                                      <m:r>
                                        <a:rPr lang="en-US" sz="1600" i="1">
                                          <a:latin typeface="Cambria Math" panose="02040503050406030204" pitchFamily="18" charset="0"/>
                                        </a:rPr>
                                        <m:t>,</m:t>
                                      </m:r>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b="0" i="1" smtClean="0">
                                          <a:latin typeface="Cambria Math" panose="02040503050406030204" pitchFamily="18" charset="0"/>
                                        </a:rPr>
                                        <m:t>−</m:t>
                                      </m:r>
                                      <m:r>
                                        <a:rPr lang="en-US" sz="1600" i="1">
                                          <a:latin typeface="Cambria Math" panose="02040503050406030204" pitchFamily="18" charset="0"/>
                                        </a:rPr>
                                        <m:t>0.5,</m:t>
                                      </m:r>
                                      <m:r>
                                        <a:rPr lang="en-US" sz="1600" i="1">
                                          <a:latin typeface="Cambria Math" panose="02040503050406030204" pitchFamily="18" charset="0"/>
                                        </a:rPr>
                                        <m:t>𝑘</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d>
                        <m:dPr>
                          <m:begChr m:val="["/>
                          <m:endChr m:val="]"/>
                          <m:ctrlPr>
                            <a:rPr lang="en-US" sz="1600" b="0" i="1" smtClean="0">
                              <a:latin typeface="Cambria Math" panose="02040503050406030204" pitchFamily="18" charset="0"/>
                            </a:rPr>
                          </m:ctrlPr>
                        </m:dPr>
                        <m:e>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+1</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r>
                                        <a:rPr lang="en-US" sz="1600" i="1">
                                          <a:latin typeface="Cambria Math" panose="02040503050406030204" pitchFamily="18" charset="0"/>
                                        </a:rPr>
                                        <m:t>+1</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+0.5</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b="0" i="1" smtClean="0">
                                          <a:latin typeface="Cambria Math" panose="02040503050406030204" pitchFamily="18" charset="0"/>
                                        </a:rPr>
                                        <m:t>−1</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b="0" i="1" smtClean="0">
                                          <a:latin typeface="Cambria Math" panose="02040503050406030204" pitchFamily="18" charset="0"/>
                                        </a:rPr>
                                        <m:t>−</m:t>
                                      </m:r>
                                      <m:r>
                                        <a:rPr lang="en-US" sz="1600" i="1">
                                          <a:latin typeface="Cambria Math" panose="02040503050406030204" pitchFamily="18" charset="0"/>
                                        </a:rPr>
                                        <m:t>0.5</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e>
                      </m:d>
                      <m:r>
                        <a:rPr lang="en-US" sz="1600" b="0" i="1" smtClean="0">
                          <a:latin typeface="Cambria Math" panose="02040503050406030204" pitchFamily="18" charset="0"/>
                        </a:rPr>
                        <m:t>=</m:t>
                      </m:r>
                      <m:r>
                        <a:rPr lang="en-US" altLang="zh-CN" sz="1600" i="1">
                          <a:latin typeface="Cambria Math" panose="02040503050406030204" pitchFamily="18" charset="0"/>
                        </a:rPr>
                        <m:t>−</m:t>
                      </m:r>
                      <m:r>
                        <a:rPr lang="en-US" altLang="zh-CN" sz="1600" i="1">
                          <a:latin typeface="Cambria Math" panose="02040503050406030204" pitchFamily="18" charset="0"/>
                        </a:rPr>
                        <m:t>𝑅𝐸</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𝑆</m:t>
                          </m:r>
                        </m:e>
                        <m:sub>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up>
                          <m:r>
                            <a:rPr lang="en-US" altLang="zh-CN" sz="1600" i="1">
                              <a:latin typeface="Cambria Math" panose="02040503050406030204" pitchFamily="18" charset="0"/>
                            </a:rPr>
                            <m:t>𝑛</m:t>
                          </m:r>
                          <m:r>
                            <a:rPr lang="en-US" altLang="zh-CN" sz="1600" i="1">
                              <a:latin typeface="Cambria Math" panose="02040503050406030204" pitchFamily="18" charset="0"/>
                            </a:rPr>
                            <m:t>+1</m:t>
                          </m:r>
                        </m:sup>
                      </m:sSubSup>
                    </m:oMath>
                  </m:oMathPara>
                </a14:m>
                <a:endParaRPr lang="en-US" sz="1600" b="0" dirty="0" smtClean="0"/>
              </a:p>
              <a:p>
                <a:endParaRPr lang="en-US" sz="1600" dirty="0"/>
              </a:p>
              <a:p>
                <a:r>
                  <a:rPr lang="zh-CN" altLang="en-US" sz="1600" dirty="0"/>
                  <a:t>上</a:t>
                </a:r>
                <a:r>
                  <a:rPr lang="zh-CN" altLang="en-US" sz="1600" dirty="0" smtClean="0"/>
                  <a:t>式整理得：</a:t>
                </a:r>
                <a:endParaRPr lang="en-US" altLang="zh-CN" sz="1600" dirty="0" smtClean="0"/>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+0.5,</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+1,</m:t>
                              </m:r>
                              <m:r>
                                <a:rPr lang="en-US" sz="1600" i="1">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−0.5,</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−1,</m:t>
                              </m:r>
                              <m:r>
                                <a:rPr lang="en-US" sz="1600" i="1">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+0.5</m:t>
                              </m:r>
                            </m:sub>
                          </m:sSub>
                          <m:r>
                            <a:rPr lang="en-US" sz="1600" b="0" i="1" smtClean="0">
                              <a:latin typeface="Cambria Math" panose="02040503050406030204" pitchFamily="18" charset="0"/>
                            </a:rPr>
                            <m:t>.</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−0.5</m:t>
                              </m:r>
                            </m:sub>
                          </m:sSub>
                          <m:r>
                            <a:rPr lang="en-US" sz="1600" b="0" i="1" smtClean="0">
                              <a:latin typeface="Cambria Math" panose="02040503050406030204" pitchFamily="18" charset="0"/>
                            </a:rPr>
                            <m:t>.</m:t>
                          </m:r>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−1</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sub>
                      </m:sSub>
                    </m:oMath>
                  </m:oMathPara>
                </a14:m>
                <a:endParaRPr lang="en-US" sz="1600" b="0" dirty="0" smtClean="0"/>
              </a:p>
              <a:p>
                <a:r>
                  <a:rPr lang="zh-CN" altLang="en-US" sz="1600" b="0" dirty="0" smtClean="0"/>
                  <a:t>其中，系数为：</a:t>
                </a:r>
                <a:endParaRPr lang="en-US" sz="1600" b="0" dirty="0" smtClean="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r>
                            <a:rPr lang="en-US" sz="1600" b="0" i="1" smtClean="0">
                              <a:latin typeface="Cambria Math" panose="02040503050406030204" pitchFamily="18" charset="0"/>
                            </a:rPr>
                            <m:t>+0.5</m:t>
                          </m:r>
                          <m:r>
                            <a:rPr lang="en-US" sz="1600" i="1">
                              <a:latin typeface="Cambria Math" panose="02040503050406030204" pitchFamily="18" charset="0"/>
                            </a:rPr>
                            <m:t>,</m:t>
                          </m:r>
                          <m:r>
                            <a:rPr lang="en-US" sz="1600" i="1">
                              <a:latin typeface="Cambria Math" panose="02040503050406030204" pitchFamily="18" charset="0"/>
                            </a:rPr>
                            <m:t>𝑘</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2∆</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𝑘</m:t>
                              </m:r>
                            </m:sub>
                          </m:sSub>
                        </m:num>
                        <m:den>
                          <m:d>
                            <m:dPr>
                              <m:ctrlPr>
                                <a:rPr lang="en-US" sz="1600" b="0" i="1" smtClean="0">
                                  <a:latin typeface="Cambria Math" panose="02040503050406030204" pitchFamily="18" charset="0"/>
                                </a:rPr>
                              </m:ctrlPr>
                            </m:d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i="1">
                                      <a:latin typeface="Cambria Math" panose="02040503050406030204" pitchFamily="18" charset="0"/>
                                    </a:rPr>
                                    <m:t>+1</m:t>
                                  </m:r>
                                </m:sub>
                              </m:sSub>
                            </m:e>
                          </m:d>
                          <m:d>
                            <m:dPr>
                              <m:begChr m:val="["/>
                              <m:endChr m:val="]"/>
                              <m:ctrlPr>
                                <a:rPr lang="en-US" sz="1600" b="0" i="1" smtClean="0">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+0.5,</m:t>
                                  </m:r>
                                  <m:r>
                                    <a:rPr lang="en-US" sz="1600" i="1">
                                      <a:latin typeface="Cambria Math" panose="02040503050406030204" pitchFamily="18" charset="0"/>
                                    </a:rPr>
                                    <m:t>𝑘</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b="0" dirty="0" smtClean="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r>
                            <a:rPr lang="en-US" sz="1600" b="0" i="1" smtClean="0">
                              <a:latin typeface="Cambria Math" panose="02040503050406030204" pitchFamily="18" charset="0"/>
                            </a:rPr>
                            <m:t>−0.5</m:t>
                          </m:r>
                          <m:r>
                            <a:rPr lang="en-US" sz="1600" i="1">
                              <a:latin typeface="Cambria Math" panose="02040503050406030204" pitchFamily="18" charset="0"/>
                            </a:rPr>
                            <m:t>,</m:t>
                          </m:r>
                          <m:r>
                            <a:rPr lang="en-US" sz="1600" i="1">
                              <a:latin typeface="Cambria Math" panose="02040503050406030204" pitchFamily="18" charset="0"/>
                            </a:rPr>
                            <m:t>𝑘</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num>
                        <m:den>
                          <m:d>
                            <m:dPr>
                              <m:ctrlPr>
                                <a:rPr lang="en-US" sz="1600" i="1">
                                  <a:latin typeface="Cambria Math" panose="02040503050406030204" pitchFamily="18" charset="0"/>
                                </a:rPr>
                              </m:ctrlPr>
                            </m:d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b="0" i="1" smtClean="0">
                                      <a:latin typeface="Cambria Math" panose="02040503050406030204" pitchFamily="18" charset="0"/>
                                    </a:rPr>
                                    <m:t>−</m:t>
                                  </m:r>
                                  <m:r>
                                    <a:rPr lang="en-US" sz="1600" i="1">
                                      <a:latin typeface="Cambria Math" panose="02040503050406030204" pitchFamily="18" charset="0"/>
                                    </a:rPr>
                                    <m:t>0.5,</m:t>
                                  </m:r>
                                  <m:r>
                                    <a:rPr lang="en-US" sz="1600" i="1">
                                      <a:latin typeface="Cambria Math" panose="02040503050406030204" pitchFamily="18" charset="0"/>
                                    </a:rPr>
                                    <m:t>𝑘</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b="0" dirty="0" smtClean="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b="0" i="1" smtClean="0">
                              <a:latin typeface="Cambria Math" panose="02040503050406030204" pitchFamily="18" charset="0"/>
                            </a:rPr>
                            <m:t>+0.5</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𝑗</m:t>
                              </m:r>
                            </m:sub>
                          </m:sSub>
                        </m:num>
                        <m:den>
                          <m:d>
                            <m:dPr>
                              <m:ctrlPr>
                                <a:rPr lang="en-US" sz="1600" i="1">
                                  <a:latin typeface="Cambria Math" panose="02040503050406030204" pitchFamily="18" charset="0"/>
                                </a:rPr>
                              </m:ctrlPr>
                            </m:d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r>
                                    <a:rPr lang="en-US" sz="1600" i="1">
                                      <a:latin typeface="Cambria Math" panose="02040503050406030204" pitchFamily="18" charset="0"/>
                                    </a:rPr>
                                    <m:t>+1</m:t>
                                  </m:r>
                                </m:sub>
                              </m:sSub>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+0.5</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dirty="0" smtClean="0"/>
              </a:p>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b="0" i="1" smtClean="0">
                              <a:latin typeface="Cambria Math" panose="02040503050406030204" pitchFamily="18" charset="0"/>
                            </a:rPr>
                            <m:t>−0.5</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num>
                        <m:den>
                          <m:d>
                            <m:dPr>
                              <m:ctrlPr>
                                <a:rPr lang="en-US" sz="1600" i="1">
                                  <a:latin typeface="Cambria Math" panose="02040503050406030204" pitchFamily="18" charset="0"/>
                                </a:rPr>
                              </m:ctrlPr>
                            </m:dPr>
                            <m:e>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e>
                          </m:d>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b="0" i="1" smtClean="0">
                                      <a:latin typeface="Cambria Math" panose="02040503050406030204" pitchFamily="18" charset="0"/>
                                    </a:rPr>
                                    <m:t>−</m:t>
                                  </m:r>
                                  <m:r>
                                    <a:rPr lang="en-US" sz="1600" i="1">
                                      <a:latin typeface="Cambria Math" panose="02040503050406030204" pitchFamily="18" charset="0"/>
                                    </a:rPr>
                                    <m:t>0.5</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dirty="0" smtClean="0"/>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+0.5,</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−0.5,</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+0.5</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r>
                            <a:rPr lang="en-US" sz="1600" b="0" i="1" smtClean="0">
                              <a:latin typeface="Cambria Math" panose="02040503050406030204" pitchFamily="18" charset="0"/>
                            </a:rPr>
                            <m:t>−0.5</m:t>
                          </m:r>
                        </m:sub>
                      </m:sSub>
                    </m:oMath>
                  </m:oMathPara>
                </a14:m>
                <a:endParaRPr lang="en-US" sz="1600" dirty="0" smtClean="0"/>
              </a:p>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𝑘</m:t>
                          </m:r>
                        </m:sub>
                      </m:sSub>
                      <m:r>
                        <a:rPr lang="en-US" sz="1600" b="0" i="1" smtClean="0">
                          <a:latin typeface="Cambria Math" panose="02040503050406030204" pitchFamily="18" charset="0"/>
                        </a:rPr>
                        <m:t>=−</m:t>
                      </m:r>
                      <m:r>
                        <a:rPr lang="en-US" altLang="zh-CN" sz="1600" i="1">
                          <a:latin typeface="Cambria Math" panose="02040503050406030204" pitchFamily="18" charset="0"/>
                        </a:rPr>
                        <m:t>𝑅𝐸</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𝑆</m:t>
                          </m:r>
                        </m:e>
                        <m:sub>
                          <m:r>
                            <a:rPr lang="en-US" altLang="zh-CN" sz="1600" i="1">
                              <a:latin typeface="Cambria Math" panose="02040503050406030204" pitchFamily="18" charset="0"/>
                            </a:rPr>
                            <m:t>𝑗</m:t>
                          </m:r>
                          <m:r>
                            <a:rPr lang="en-US" altLang="zh-CN" sz="1600" i="1">
                              <a:latin typeface="Cambria Math" panose="02040503050406030204" pitchFamily="18" charset="0"/>
                            </a:rPr>
                            <m:t>,</m:t>
                          </m:r>
                          <m:r>
                            <a:rPr lang="en-US" altLang="zh-CN" sz="1600" i="1">
                              <a:latin typeface="Cambria Math" panose="02040503050406030204" pitchFamily="18" charset="0"/>
                            </a:rPr>
                            <m:t>𝑘</m:t>
                          </m:r>
                        </m:sub>
                        <m:sup>
                          <m:r>
                            <a:rPr lang="en-US" altLang="zh-CN" sz="1600" i="1">
                              <a:latin typeface="Cambria Math" panose="02040503050406030204" pitchFamily="18" charset="0"/>
                            </a:rPr>
                            <m:t>𝑛</m:t>
                          </m:r>
                          <m:r>
                            <a:rPr lang="en-US" altLang="zh-CN" sz="1600" i="1">
                              <a:latin typeface="Cambria Math" panose="02040503050406030204" pitchFamily="18" charset="0"/>
                            </a:rPr>
                            <m:t>+1</m:t>
                          </m:r>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𝑡</m:t>
                      </m:r>
                    </m:oMath>
                  </m:oMathPara>
                </a14:m>
                <a:endParaRPr lang="en-US" sz="1600" dirty="0"/>
              </a:p>
            </p:txBody>
          </p:sp>
        </mc:Choice>
        <mc:Fallback xmlns="">
          <p:sp>
            <p:nvSpPr>
              <p:cNvPr id="3" name="TextBox 2"/>
              <p:cNvSpPr txBox="1">
                <a:spLocks noRot="1" noChangeAspect="1" noMove="1" noResize="1" noEditPoints="1" noAdjustHandles="1" noChangeArrowheads="1" noChangeShapeType="1" noTextEdit="1"/>
              </p:cNvSpPr>
              <p:nvPr/>
            </p:nvSpPr>
            <p:spPr>
              <a:xfrm>
                <a:off x="-1246239" y="980420"/>
                <a:ext cx="15212961" cy="5825762"/>
              </a:xfrm>
              <a:prstGeom prst="rect">
                <a:avLst/>
              </a:prstGeom>
              <a:blipFill>
                <a:blip r:embed="rId4"/>
                <a:stretch>
                  <a:fillRect l="-2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04168" y="5875567"/>
                <a:ext cx="21822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𝑈𝐹𝑅𝐾𝑌</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8304168" y="5875567"/>
                <a:ext cx="218226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734474" y="4410505"/>
                <a:ext cx="132165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𝑈𝐹𝑅𝐾𝑋</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734474" y="4410505"/>
                <a:ext cx="1321654"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4481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8205" y="1052713"/>
                <a:ext cx="13231905" cy="5990679"/>
              </a:xfrm>
              <a:prstGeom prst="rect">
                <a:avLst/>
              </a:prstGeom>
              <a:noFill/>
            </p:spPr>
            <p:txBody>
              <a:bodyPr wrap="square" rtlCol="0">
                <a:spAutoFit/>
              </a:bodyPr>
              <a:lstStyle/>
              <a:p>
                <a:pPr marL="285750" indent="-285750">
                  <a:buFont typeface="Wingdings" panose="05000000000000000000" pitchFamily="2" charset="2"/>
                  <a:buChar char="§"/>
                </a:pPr>
                <a:r>
                  <a:rPr lang="zh-CN" altLang="en-US" sz="1600" dirty="0" smtClean="0"/>
                  <a:t>为什么要令</a:t>
                </a:r>
                <a:r>
                  <a:rPr lang="zh-CN" altLang="en-US" sz="1600" dirty="0"/>
                  <a:t>黑色（修正项）和红色部分（近似项）分别为</a:t>
                </a:r>
                <a:r>
                  <a:rPr lang="zh-CN" altLang="en-US" sz="1600" dirty="0" smtClean="0"/>
                  <a:t>零？</a:t>
                </a:r>
                <a:endParaRPr lang="en-US" altLang="zh-CN" sz="1600" dirty="0" smtClean="0"/>
              </a:p>
              <a:p>
                <a:pPr marL="285750" indent="-285750">
                  <a:buFont typeface="Wingdings" panose="05000000000000000000" pitchFamily="2" charset="2"/>
                  <a:buChar char="§"/>
                </a:pPr>
                <a:r>
                  <a:rPr lang="zh-CN" altLang="en-US" sz="1600" dirty="0" smtClean="0"/>
                  <a:t>根据式（</a:t>
                </a:r>
                <a:r>
                  <a:rPr lang="en-US" altLang="zh-CN" sz="1600" dirty="0" smtClean="0"/>
                  <a:t>B-5</a:t>
                </a:r>
                <a:r>
                  <a:rPr lang="zh-CN" altLang="en-US" sz="1600" dirty="0" smtClean="0"/>
                  <a:t>），写出近似值与修正值：</a:t>
                </a:r>
                <a:endParaRPr lang="en-US" altLang="zh-CN" sz="1600" dirty="0" smtClean="0"/>
              </a:p>
              <a:p>
                <a:pPr marL="285750" indent="-285750">
                  <a:buFont typeface="Wingdings" panose="05000000000000000000" pitchFamily="2" charset="2"/>
                  <a:buChar char="§"/>
                </a:pPr>
                <a:endParaRPr lang="en-US" altLang="zh-CN" sz="1600" dirty="0" smtClean="0"/>
              </a:p>
              <a:p>
                <a:pPr/>
                <a14:m>
                  <m:oMathPara xmlns:m="http://schemas.openxmlformats.org/officeDocument/2006/math">
                    <m:oMathParaPr>
                      <m:jc m:val="centerGroup"/>
                    </m:oMathParaPr>
                    <m:oMath xmlns:m="http://schemas.openxmlformats.org/officeDocument/2006/math">
                      <m:r>
                        <a:rPr lang="en-US" sz="1600" i="1">
                          <a:solidFill>
                            <a:srgbClr val="FF0000"/>
                          </a:solidFill>
                          <a:latin typeface="Cambria Math" panose="02040503050406030204" pitchFamily="18" charset="0"/>
                        </a:rPr>
                        <m:t>𝑅𝐹𝑉</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𝑋𝑇𝑀</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r>
                            <a:rPr lang="en-US" sz="1600" i="1">
                              <a:solidFill>
                                <a:srgbClr val="FF0000"/>
                              </a:solidFill>
                              <a:latin typeface="Cambria Math" panose="02040503050406030204" pitchFamily="18" charset="0"/>
                            </a:rPr>
                            <m:t>+1</m:t>
                          </m:r>
                        </m:sup>
                      </m:sSubSup>
                      <m:r>
                        <a:rPr lang="en-US" sz="1600" i="1">
                          <a:solidFill>
                            <a:srgbClr val="FF0000"/>
                          </a:solidFill>
                          <a:latin typeface="Cambria Math" panose="02040503050406030204" pitchFamily="18" charset="0"/>
                        </a:rPr>
                        <m:t>=</m:t>
                      </m:r>
                      <m:f>
                        <m:fPr>
                          <m:ctrlPr>
                            <a:rPr lang="en-US" sz="1600" b="0" i="1" smtClean="0">
                              <a:solidFill>
                                <a:srgbClr val="FF0000"/>
                              </a:solidFill>
                              <a:latin typeface="Cambria Math" panose="02040503050406030204" pitchFamily="18" charset="0"/>
                            </a:rPr>
                          </m:ctrlPr>
                        </m:fPr>
                        <m:num>
                          <m:d>
                            <m:dPr>
                              <m:begChr m:val="["/>
                              <m:endChr m:val="]"/>
                              <m:ctrlPr>
                                <a:rPr lang="en-US" sz="1600" b="0" i="1" smtClean="0">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𝑅𝐹𝑉</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𝑋</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𝐷𝑅𝐹𝑉𝑆</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𝑋</m:t>
                                  </m:r>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+0.5,</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+1</m:t>
                                  </m:r>
                                </m:sup>
                              </m:sSubSup>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𝑉𝑋𝐶𝑂𝑁</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𝑉</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𝑉𝑆𝑋𝐶𝑂𝑁</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𝑉</m:t>
                                  </m:r>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+0.5,</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sup>
                              </m:sSubSup>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𝑉</m:t>
                              </m:r>
                              <m:r>
                                <a:rPr lang="en-US" sz="1600" b="0" i="1" smtClean="0">
                                  <a:solidFill>
                                    <a:srgbClr val="FF0000"/>
                                  </a:solidFill>
                                  <a:latin typeface="Cambria Math" panose="02040503050406030204" pitchFamily="18" charset="0"/>
                                </a:rPr>
                                <m:t>𝑆</m:t>
                              </m:r>
                              <m:r>
                                <a:rPr lang="en-US" sz="1600" i="1">
                                  <a:solidFill>
                                    <a:srgbClr val="FF0000"/>
                                  </a:solidFill>
                                  <a:latin typeface="Cambria Math" panose="02040503050406030204" pitchFamily="18" charset="0"/>
                                </a:rPr>
                                <m:t>𝑋𝐷𝐼</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𝐹</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−2∆</m:t>
                              </m:r>
                              <m:r>
                                <a:rPr lang="en-US" sz="1600" i="1">
                                  <a:solidFill>
                                    <a:srgbClr val="FF0000"/>
                                  </a:solidFill>
                                  <a:latin typeface="Cambria Math" panose="02040503050406030204" pitchFamily="18" charset="0"/>
                                </a:rPr>
                                <m:t>𝑡</m:t>
                              </m:r>
                              <m:f>
                                <m:fPr>
                                  <m:ctrlPr>
                                    <a:rPr lang="en-US" sz="1600" i="1">
                                      <a:solidFill>
                                        <a:srgbClr val="FF0000"/>
                                      </a:solidFill>
                                      <a:latin typeface="Cambria Math" panose="02040503050406030204" pitchFamily="18" charset="0"/>
                                    </a:rPr>
                                  </m:ctrlPr>
                                </m:fPr>
                                <m:num>
                                  <m:r>
                                    <a:rPr lang="en-US" sz="1600" b="0" i="1" smtClean="0">
                                      <a:solidFill>
                                        <a:srgbClr val="FF0000"/>
                                      </a:solidFill>
                                      <a:latin typeface="Cambria Math" panose="02040503050406030204" pitchFamily="18" charset="0"/>
                                    </a:rPr>
                                    <m:t>𝑃𝐷</m:t>
                                  </m:r>
                                  <m:sSubSup>
                                    <m:sSubSupPr>
                                      <m:ctrlPr>
                                        <a:rPr lang="en-US" sz="1600" b="0" i="1" smtClean="0">
                                          <a:solidFill>
                                            <a:srgbClr val="FF0000"/>
                                          </a:solidFill>
                                          <a:latin typeface="Cambria Math" panose="02040503050406030204" pitchFamily="18" charset="0"/>
                                        </a:rPr>
                                      </m:ctrlPr>
                                    </m:sSubSupPr>
                                    <m:e>
                                      <m:d>
                                        <m:dPr>
                                          <m:begChr m:val=""/>
                                          <m:endChr m:val="|"/>
                                          <m:ctrlPr>
                                            <a:rPr lang="en-US" sz="1600"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+1,</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sup>
                                  </m:sSubSup>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𝑃𝐷</m:t>
                                  </m:r>
                                  <m:sSubSup>
                                    <m:sSubSupPr>
                                      <m:ctrlPr>
                                        <a:rPr lang="en-US" sz="1600" b="0" i="1" smtClean="0">
                                          <a:solidFill>
                                            <a:srgbClr val="FF0000"/>
                                          </a:solidFill>
                                          <a:latin typeface="Cambria Math" panose="02040503050406030204" pitchFamily="18" charset="0"/>
                                        </a:rPr>
                                      </m:ctrlPr>
                                    </m:sSubSupPr>
                                    <m:e>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m:t>
                                          </m:r>
                                        </m:e>
                                      </m:d>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sup>
                                  </m:sSubSup>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𝑗</m:t>
                                      </m:r>
                                    </m:sub>
                                  </m:sSub>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𝑥</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+1</m:t>
                                      </m:r>
                                    </m:sub>
                                  </m:sSub>
                                </m:den>
                              </m:f>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𝑃𝑆𝑋</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𝑆</m:t>
                                  </m:r>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+0.5,</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+1</m:t>
                                  </m:r>
                                </m:sup>
                              </m:sSubSup>
                            </m:e>
                          </m:d>
                        </m:num>
                        <m:den>
                          <m:r>
                            <a:rPr lang="en-US" sz="1600" b="0" i="0" smtClean="0">
                              <a:solidFill>
                                <a:srgbClr val="FF0000"/>
                              </a:solidFill>
                              <a:latin typeface="Cambria Math" panose="02040503050406030204" pitchFamily="18" charset="0"/>
                            </a:rPr>
                            <m:t>1</m:t>
                          </m:r>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𝑡</m:t>
                          </m:r>
                          <m:d>
                            <m:dPr>
                              <m:ctrlPr>
                                <a:rPr lang="en-US" sz="1600" i="1">
                                  <a:solidFill>
                                    <a:srgbClr val="FF0000"/>
                                  </a:solidFill>
                                  <a:latin typeface="Cambria Math" panose="02040503050406030204" pitchFamily="18" charset="0"/>
                                </a:rPr>
                              </m:ctrlPr>
                            </m:dPr>
                            <m:e>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panose="02040503050406030204" pitchFamily="18" charset="0"/>
                                    </a:rPr>
                                    <m:t>𝜇</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𝑓</m:t>
                                      </m:r>
                                    </m:e>
                                    <m:sub>
                                      <m:r>
                                        <a:rPr lang="en-US" altLang="zh-CN" sz="1600" i="1">
                                          <a:solidFill>
                                            <a:srgbClr val="FF0000"/>
                                          </a:solidFill>
                                          <a:latin typeface="Cambria Math" panose="02040503050406030204" pitchFamily="18" charset="0"/>
                                        </a:rPr>
                                        <m:t>𝐿</m:t>
                                      </m:r>
                                    </m:sub>
                                  </m:sSub>
                                </m:num>
                                <m:den>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𝜌</m:t>
                                      </m:r>
                                    </m:e>
                                    <m:sub>
                                      <m:r>
                                        <a:rPr lang="en-US" altLang="zh-CN" sz="1600" i="1">
                                          <a:solidFill>
                                            <a:srgbClr val="FF0000"/>
                                          </a:solidFill>
                                          <a:latin typeface="Cambria Math" panose="02040503050406030204" pitchFamily="18" charset="0"/>
                                        </a:rPr>
                                        <m:t>𝐿</m:t>
                                      </m:r>
                                    </m:sub>
                                  </m:sSub>
                                  <m:r>
                                    <a:rPr lang="en-US" altLang="zh-CN" sz="1600" i="1">
                                      <a:solidFill>
                                        <a:srgbClr val="FF0000"/>
                                      </a:solidFill>
                                      <a:latin typeface="Cambria Math" panose="02040503050406030204" pitchFamily="18" charset="0"/>
                                    </a:rPr>
                                    <m:t>𝐾</m:t>
                                  </m:r>
                                </m:den>
                              </m:f>
                            </m:e>
                          </m:d>
                          <m:sSubSup>
                            <m:sSubSupPr>
                              <m:ctrlPr>
                                <a:rPr lang="en-US" sz="1600" i="1">
                                  <a:solidFill>
                                    <a:srgbClr val="FF0000"/>
                                  </a:solidFill>
                                  <a:latin typeface="Cambria Math" panose="02040503050406030204" pitchFamily="18" charset="0"/>
                                </a:rPr>
                              </m:ctrlPr>
                            </m:sSubSupPr>
                            <m:e>
                              <m:d>
                                <m:dPr>
                                  <m:begChr m:val=""/>
                                  <m:endChr m:val="|"/>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m:t>
                                  </m:r>
                                </m:e>
                              </m:d>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r>
                                <a:rPr lang="en-US" sz="1600" i="1">
                                  <a:solidFill>
                                    <a:srgbClr val="FF0000"/>
                                  </a:solidFill>
                                  <a:latin typeface="Cambria Math" panose="02040503050406030204" pitchFamily="18" charset="0"/>
                                </a:rPr>
                                <m:t>+1</m:t>
                              </m:r>
                            </m:sup>
                          </m:sSubSup>
                        </m:den>
                      </m:f>
                    </m:oMath>
                  </m:oMathPara>
                </a14:m>
                <a:endParaRPr lang="en-US" sz="16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US" sz="1600" i="1">
                          <a:solidFill>
                            <a:srgbClr val="FF0000"/>
                          </a:solidFill>
                          <a:latin typeface="Cambria Math" panose="02040503050406030204" pitchFamily="18" charset="0"/>
                        </a:rPr>
                        <m:t>𝑅𝐹𝑉</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𝑌𝑇𝑀</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𝑘</m:t>
                          </m:r>
                          <m:r>
                            <a:rPr lang="en-US" sz="1600" i="1">
                              <a:solidFill>
                                <a:srgbClr val="FF0000"/>
                              </a:solidFill>
                              <a:latin typeface="Cambria Math" panose="02040503050406030204" pitchFamily="18" charset="0"/>
                            </a:rPr>
                            <m:t>+0.5</m:t>
                          </m:r>
                        </m:sub>
                        <m:sup>
                          <m:r>
                            <a:rPr lang="en-US" sz="1600" i="1">
                              <a:solidFill>
                                <a:srgbClr val="FF0000"/>
                              </a:solidFill>
                              <a:latin typeface="Cambria Math" panose="02040503050406030204" pitchFamily="18" charset="0"/>
                            </a:rPr>
                            <m:t>𝑛</m:t>
                          </m:r>
                          <m:r>
                            <a:rPr lang="en-US" sz="1600" i="1">
                              <a:solidFill>
                                <a:srgbClr val="FF0000"/>
                              </a:solidFill>
                              <a:latin typeface="Cambria Math" panose="02040503050406030204" pitchFamily="18" charset="0"/>
                            </a:rPr>
                            <m:t>+1</m:t>
                          </m:r>
                        </m:sup>
                      </m:sSubSup>
                      <m:r>
                        <a:rPr lang="en-US" sz="1600" i="1">
                          <a:solidFill>
                            <a:srgbClr val="FF0000"/>
                          </a:solidFill>
                          <a:latin typeface="Cambria Math" panose="02040503050406030204" pitchFamily="18" charset="0"/>
                        </a:rPr>
                        <m:t>=</m:t>
                      </m:r>
                      <m:f>
                        <m:fPr>
                          <m:ctrlPr>
                            <a:rPr lang="en-US" altLang="zh-CN" sz="1600" b="0" i="1" smtClean="0">
                              <a:solidFill>
                                <a:srgbClr val="FF0000"/>
                              </a:solidFill>
                              <a:latin typeface="Cambria Math" panose="02040503050406030204" pitchFamily="18" charset="0"/>
                            </a:rPr>
                          </m:ctrlPr>
                        </m:fPr>
                        <m:num>
                          <m:d>
                            <m:dPr>
                              <m:begChr m:val="["/>
                              <m:endChr m:val="]"/>
                              <m:ctrlPr>
                                <a:rPr lang="en-US" sz="1600" b="0" i="1" smtClean="0">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𝑅𝐹𝑉</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𝑌</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𝑘</m:t>
                                  </m:r>
                                  <m:r>
                                    <a:rPr lang="en-US" sz="1600" i="1">
                                      <a:solidFill>
                                        <a:srgbClr val="FF0000"/>
                                      </a:solidFill>
                                      <a:latin typeface="Cambria Math" panose="02040503050406030204" pitchFamily="18" charset="0"/>
                                    </a:rPr>
                                    <m:t>+0.5</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𝐷𝑅𝐹𝑉𝑆</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𝑌</m:t>
                                  </m:r>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+0.5</m:t>
                                  </m:r>
                                </m:sub>
                                <m:sup>
                                  <m:r>
                                    <a:rPr lang="en-US" sz="1600" b="0" i="1" smtClean="0">
                                      <a:solidFill>
                                        <a:srgbClr val="FF0000"/>
                                      </a:solidFill>
                                      <a:latin typeface="Cambria Math" panose="02040503050406030204" pitchFamily="18" charset="0"/>
                                    </a:rPr>
                                    <m:t>𝑛</m:t>
                                  </m:r>
                                  <m:r>
                                    <a:rPr lang="en-US" sz="1600" b="0" i="1" smtClean="0">
                                      <a:solidFill>
                                        <a:srgbClr val="FF0000"/>
                                      </a:solidFill>
                                      <a:latin typeface="Cambria Math" panose="02040503050406030204" pitchFamily="18" charset="0"/>
                                    </a:rPr>
                                    <m:t>+1</m:t>
                                  </m:r>
                                </m:sup>
                              </m:sSubSup>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𝑉𝑌𝐶𝑂𝑁</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𝑉</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𝑘</m:t>
                                  </m:r>
                                  <m:r>
                                    <a:rPr lang="en-US" sz="1600" i="1">
                                      <a:solidFill>
                                        <a:srgbClr val="FF0000"/>
                                      </a:solidFill>
                                      <a:latin typeface="Cambria Math" panose="02040503050406030204" pitchFamily="18" charset="0"/>
                                    </a:rPr>
                                    <m:t>+0.5</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𝑉𝑆𝑌𝐶𝑂𝑁</m:t>
                              </m:r>
                              <m:sSubSup>
                                <m:sSubSupPr>
                                  <m:ctrlPr>
                                    <a:rPr lang="en-US" sz="1600" b="0" i="1" smtClean="0">
                                      <a:solidFill>
                                        <a:srgbClr val="FF0000"/>
                                      </a:solidFill>
                                      <a:latin typeface="Cambria Math" panose="02040503050406030204" pitchFamily="18" charset="0"/>
                                    </a:rPr>
                                  </m:ctrlPr>
                                </m:sSubSupPr>
                                <m:e>
                                  <m:r>
                                    <a:rPr lang="en-US" sz="1600" b="0" i="1" smtClean="0">
                                      <a:solidFill>
                                        <a:srgbClr val="FF0000"/>
                                      </a:solidFill>
                                      <a:latin typeface="Cambria Math" panose="02040503050406030204" pitchFamily="18" charset="0"/>
                                    </a:rPr>
                                    <m:t>𝑉</m:t>
                                  </m:r>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+0.5</m:t>
                                  </m:r>
                                </m:sub>
                                <m:sup>
                                  <m:r>
                                    <a:rPr lang="en-US" sz="1600" b="0" i="1" smtClean="0">
                                      <a:solidFill>
                                        <a:srgbClr val="FF0000"/>
                                      </a:solidFill>
                                      <a:latin typeface="Cambria Math" panose="02040503050406030204" pitchFamily="18" charset="0"/>
                                    </a:rPr>
                                    <m:t>𝑛</m:t>
                                  </m:r>
                                </m:sup>
                              </m:sSubSup>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𝑉</m:t>
                              </m:r>
                              <m:r>
                                <a:rPr lang="en-US" sz="1600" b="0" i="1" smtClean="0">
                                  <a:solidFill>
                                    <a:srgbClr val="FF0000"/>
                                  </a:solidFill>
                                  <a:latin typeface="Cambria Math" panose="02040503050406030204" pitchFamily="18" charset="0"/>
                                </a:rPr>
                                <m:t>𝑆</m:t>
                              </m:r>
                              <m:r>
                                <a:rPr lang="en-US" sz="1600" i="1">
                                  <a:solidFill>
                                    <a:srgbClr val="FF0000"/>
                                  </a:solidFill>
                                  <a:latin typeface="Cambria Math" panose="02040503050406030204" pitchFamily="18" charset="0"/>
                                </a:rPr>
                                <m:t>𝑌𝐷𝐼</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𝐹</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𝑘</m:t>
                                  </m:r>
                                  <m:r>
                                    <a:rPr lang="en-US" sz="1600" i="1">
                                      <a:solidFill>
                                        <a:srgbClr val="FF0000"/>
                                      </a:solidFill>
                                      <a:latin typeface="Cambria Math" panose="02040503050406030204" pitchFamily="18" charset="0"/>
                                    </a:rPr>
                                    <m:t>+0.5</m:t>
                                  </m:r>
                                </m:sub>
                                <m:sup>
                                  <m:r>
                                    <a:rPr lang="en-US" sz="1600" i="1">
                                      <a:solidFill>
                                        <a:srgbClr val="FF0000"/>
                                      </a:solidFill>
                                      <a:latin typeface="Cambria Math" panose="02040503050406030204" pitchFamily="18" charset="0"/>
                                    </a:rPr>
                                    <m:t>𝑛</m:t>
                                  </m:r>
                                </m:sup>
                              </m:sSubSup>
                              <m:r>
                                <a:rPr lang="en-US" sz="1600" i="1">
                                  <a:solidFill>
                                    <a:srgbClr val="FF0000"/>
                                  </a:solidFill>
                                  <a:latin typeface="Cambria Math" panose="02040503050406030204" pitchFamily="18" charset="0"/>
                                </a:rPr>
                                <m:t>−2∆</m:t>
                              </m:r>
                              <m:r>
                                <a:rPr lang="en-US" sz="1600" i="1">
                                  <a:solidFill>
                                    <a:srgbClr val="FF0000"/>
                                  </a:solidFill>
                                  <a:latin typeface="Cambria Math" panose="02040503050406030204" pitchFamily="18" charset="0"/>
                                </a:rPr>
                                <m:t>𝑡</m:t>
                              </m:r>
                              <m:f>
                                <m:fPr>
                                  <m:ctrlPr>
                                    <a:rPr lang="en-US" sz="1600" i="1">
                                      <a:solidFill>
                                        <a:srgbClr val="FF0000"/>
                                      </a:solidFill>
                                      <a:latin typeface="Cambria Math" panose="02040503050406030204" pitchFamily="18" charset="0"/>
                                    </a:rPr>
                                  </m:ctrlPr>
                                </m:fPr>
                                <m:num>
                                  <m:r>
                                    <a:rPr lang="en-US" sz="1600" b="0" i="1" smtClean="0">
                                      <a:solidFill>
                                        <a:srgbClr val="FF0000"/>
                                      </a:solidFill>
                                      <a:latin typeface="Cambria Math" panose="02040503050406030204" pitchFamily="18" charset="0"/>
                                    </a:rPr>
                                    <m:t>𝑃𝐷</m:t>
                                  </m:r>
                                  <m:sSubSup>
                                    <m:sSubSupPr>
                                      <m:ctrlPr>
                                        <a:rPr lang="en-US" sz="1600" b="0" i="1" smtClean="0">
                                          <a:solidFill>
                                            <a:srgbClr val="FF0000"/>
                                          </a:solidFill>
                                          <a:latin typeface="Cambria Math" panose="02040503050406030204" pitchFamily="18" charset="0"/>
                                        </a:rPr>
                                      </m:ctrlPr>
                                    </m:sSubSupPr>
                                    <m:e>
                                      <m:d>
                                        <m:dPr>
                                          <m:begChr m:val=""/>
                                          <m:endChr m:val="|"/>
                                          <m:ctrlPr>
                                            <a:rPr lang="en-US" sz="1600"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𝑘</m:t>
                                      </m:r>
                                      <m:r>
                                        <a:rPr lang="en-US" sz="1600" b="0" i="1" smtClean="0">
                                          <a:solidFill>
                                            <a:srgbClr val="FF0000"/>
                                          </a:solidFill>
                                          <a:latin typeface="Cambria Math" panose="02040503050406030204" pitchFamily="18" charset="0"/>
                                        </a:rPr>
                                        <m:t>+1</m:t>
                                      </m:r>
                                    </m:sub>
                                    <m:sup>
                                      <m:r>
                                        <a:rPr lang="en-US" sz="1600" b="0" i="1" smtClean="0">
                                          <a:solidFill>
                                            <a:srgbClr val="FF0000"/>
                                          </a:solidFill>
                                          <a:latin typeface="Cambria Math" panose="02040503050406030204" pitchFamily="18" charset="0"/>
                                        </a:rPr>
                                        <m:t>𝑛</m:t>
                                      </m:r>
                                    </m:sup>
                                  </m:sSubSup>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𝑃𝐷</m:t>
                                  </m:r>
                                  <m:sSubSup>
                                    <m:sSubSupPr>
                                      <m:ctrlPr>
                                        <a:rPr lang="en-US" sz="1600" b="0" i="1" smtClean="0">
                                          <a:solidFill>
                                            <a:srgbClr val="FF0000"/>
                                          </a:solidFill>
                                          <a:latin typeface="Cambria Math" panose="02040503050406030204" pitchFamily="18" charset="0"/>
                                        </a:rPr>
                                      </m:ctrlPr>
                                    </m:sSubSupPr>
                                    <m:e>
                                      <m:d>
                                        <m:dPr>
                                          <m:begChr m:val=""/>
                                          <m:endChr m:val="|"/>
                                          <m:ctrlPr>
                                            <a:rPr lang="en-US" sz="1600" b="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m:t>
                                          </m:r>
                                        </m:e>
                                      </m:d>
                                    </m:e>
                                    <m:sub>
                                      <m:r>
                                        <a:rPr lang="en-US" sz="1600" b="0" i="1" smtClean="0">
                                          <a:solidFill>
                                            <a:srgbClr val="FF0000"/>
                                          </a:solidFill>
                                          <a:latin typeface="Cambria Math" panose="02040503050406030204" pitchFamily="18" charset="0"/>
                                        </a:rPr>
                                        <m:t>𝑗</m:t>
                                      </m:r>
                                      <m:r>
                                        <a:rPr lang="en-US" sz="1600" b="0"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𝑘</m:t>
                                      </m:r>
                                    </m:sub>
                                    <m:sup>
                                      <m:r>
                                        <a:rPr lang="en-US" sz="1600" b="0" i="1" smtClean="0">
                                          <a:solidFill>
                                            <a:srgbClr val="FF0000"/>
                                          </a:solidFill>
                                          <a:latin typeface="Cambria Math" panose="02040503050406030204" pitchFamily="18" charset="0"/>
                                        </a:rPr>
                                        <m:t>𝑛</m:t>
                                      </m:r>
                                    </m:sup>
                                  </m:sSubSup>
                                </m:num>
                                <m:den>
                                  <m:r>
                                    <a:rPr lang="en-US" altLang="zh-CN" sz="1600" i="1">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𝑦</m:t>
                                      </m:r>
                                    </m:e>
                                    <m:sub>
                                      <m:r>
                                        <a:rPr lang="en-US" altLang="zh-CN" sz="1600" i="1">
                                          <a:solidFill>
                                            <a:srgbClr val="FF0000"/>
                                          </a:solidFill>
                                          <a:latin typeface="Cambria Math" panose="02040503050406030204" pitchFamily="18" charset="0"/>
                                        </a:rPr>
                                        <m:t>𝑘</m:t>
                                      </m:r>
                                    </m:sub>
                                  </m:sSub>
                                  <m:r>
                                    <a:rPr lang="en-US" altLang="zh-CN" sz="1600" i="1">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𝑦</m:t>
                                      </m:r>
                                    </m:e>
                                    <m:sub>
                                      <m:r>
                                        <a:rPr lang="en-US" altLang="zh-CN" sz="1600" i="1">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+1</m:t>
                                      </m:r>
                                    </m:sub>
                                  </m:sSub>
                                </m:den>
                              </m:f>
                              <m:r>
                                <a:rPr lang="en-US" sz="1600" i="1">
                                  <a:solidFill>
                                    <a:srgbClr val="FF0000"/>
                                  </a:solidFill>
                                  <a:latin typeface="Cambria Math" panose="02040503050406030204" pitchFamily="18" charset="0"/>
                                </a:rPr>
                                <m:t>+</m:t>
                              </m:r>
                              <m:r>
                                <a:rPr lang="en-US" altLang="zh-CN" sz="1600" i="1" smtClean="0">
                                  <a:solidFill>
                                    <a:srgbClr val="FF0000"/>
                                  </a:solidFill>
                                  <a:latin typeface="Cambria Math" panose="02040503050406030204" pitchFamily="18" charset="0"/>
                                </a:rPr>
                                <m:t>𝑔</m:t>
                              </m:r>
                              <m:r>
                                <a:rPr lang="en-US" altLang="zh-CN" sz="1600" i="1" smtClean="0">
                                  <a:solidFill>
                                    <a:srgbClr val="FF0000"/>
                                  </a:solidFill>
                                  <a:latin typeface="Cambria Math" panose="02040503050406030204" pitchFamily="18" charset="0"/>
                                </a:rPr>
                                <m:t>∆</m:t>
                              </m:r>
                              <m:r>
                                <a:rPr lang="en-US" altLang="zh-CN" sz="1600" i="1" smtClean="0">
                                  <a:solidFill>
                                    <a:srgbClr val="FF0000"/>
                                  </a:solidFill>
                                  <a:latin typeface="Cambria Math" panose="02040503050406030204" pitchFamily="18" charset="0"/>
                                </a:rPr>
                                <m:t>𝑡</m:t>
                              </m:r>
                              <m:f>
                                <m:fPr>
                                  <m:ctrlPr>
                                    <a:rPr lang="en-US" altLang="zh-CN" sz="1600" i="1">
                                      <a:solidFill>
                                        <a:srgbClr val="FF0000"/>
                                      </a:solidFill>
                                      <a:latin typeface="Cambria Math" panose="02040503050406030204" pitchFamily="18" charset="0"/>
                                    </a:rPr>
                                  </m:ctrlPr>
                                </m:fPr>
                                <m:num>
                                  <m:nary>
                                    <m:naryPr>
                                      <m:chr m:val="∑"/>
                                      <m:supHide m:val="on"/>
                                      <m:ctrlPr>
                                        <a:rPr lang="en-US" altLang="zh-CN" sz="1600" i="1" smtClean="0">
                                          <a:solidFill>
                                            <a:srgbClr val="FF0000"/>
                                          </a:solidFill>
                                          <a:latin typeface="Cambria Math" panose="02040503050406030204" pitchFamily="18" charset="0"/>
                                        </a:rPr>
                                      </m:ctrlPr>
                                    </m:naryPr>
                                    <m:sub>
                                      <m:r>
                                        <m:rPr>
                                          <m:brk m:alnAt="7"/>
                                        </m:rPr>
                                        <a:rPr lang="en-US" altLang="zh-CN" sz="1600" b="0" i="1" smtClean="0">
                                          <a:solidFill>
                                            <a:srgbClr val="FF0000"/>
                                          </a:solidFill>
                                          <a:latin typeface="Cambria Math" panose="02040503050406030204" pitchFamily="18" charset="0"/>
                                        </a:rPr>
                                        <m:t>𝑖</m:t>
                                      </m:r>
                                    </m:sub>
                                    <m:sup/>
                                    <m:e>
                                      <m:sSub>
                                        <m:sSubPr>
                                          <m:ctrlPr>
                                            <a:rPr lang="en-US" altLang="zh-CN" sz="1600" b="0" i="1" smtClean="0">
                                              <a:solidFill>
                                                <a:srgbClr val="FF0000"/>
                                              </a:solidFill>
                                              <a:latin typeface="Cambria Math" panose="02040503050406030204" pitchFamily="18" charset="0"/>
                                            </a:rPr>
                                          </m:ctrlPr>
                                        </m:sSubPr>
                                        <m:e>
                                          <m:d>
                                            <m:dPr>
                                              <m:begChr m:val="["/>
                                              <m:endChr m:val="]"/>
                                              <m:ctrlPr>
                                                <a:rPr lang="en-US" altLang="zh-CN" sz="1600" b="0" i="1" smtClean="0">
                                                  <a:solidFill>
                                                    <a:srgbClr val="FF0000"/>
                                                  </a:solidFill>
                                                  <a:latin typeface="Cambria Math" panose="02040503050406030204" pitchFamily="18" charset="0"/>
                                                </a:rPr>
                                              </m:ctrlPr>
                                            </m:dPr>
                                            <m:e>
                                              <m:d>
                                                <m:dPr>
                                                  <m:ctrlPr>
                                                    <a:rPr lang="en-US" altLang="zh-CN" sz="1600" b="0" i="1" smtClean="0">
                                                      <a:solidFill>
                                                        <a:srgbClr val="FF0000"/>
                                                      </a:solidFill>
                                                      <a:latin typeface="Cambria Math" panose="02040503050406030204" pitchFamily="18" charset="0"/>
                                                    </a:rPr>
                                                  </m:ctrlPr>
                                                </m:dPr>
                                                <m:e>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𝑓</m:t>
                                                      </m:r>
                                                    </m:e>
                                                    <m:sub>
                                                      <m:r>
                                                        <a:rPr lang="en-US" altLang="zh-CN" sz="1600" b="0" i="1" smtClean="0">
                                                          <a:solidFill>
                                                            <a:srgbClr val="FF0000"/>
                                                          </a:solidFill>
                                                          <a:latin typeface="Cambria Math" panose="02040503050406030204" pitchFamily="18" charset="0"/>
                                                        </a:rPr>
                                                        <m:t>𝑆</m:t>
                                                      </m:r>
                                                    </m:sub>
                                                  </m:sSub>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𝜌</m:t>
                                                      </m:r>
                                                    </m:e>
                                                    <m:sub>
                                                      <m:r>
                                                        <a:rPr lang="en-US" altLang="zh-CN" sz="1600" b="0" i="1" smtClean="0">
                                                          <a:solidFill>
                                                            <a:srgbClr val="FF0000"/>
                                                          </a:solidFill>
                                                          <a:latin typeface="Cambria Math" panose="02040503050406030204" pitchFamily="18" charset="0"/>
                                                        </a:rPr>
                                                        <m:t>𝑆</m:t>
                                                      </m:r>
                                                    </m:sub>
                                                  </m:sSub>
                                                </m:e>
                                              </m:d>
                                              <m:sSubSup>
                                                <m:sSubSupPr>
                                                  <m:ctrlPr>
                                                    <a:rPr lang="en-US" altLang="zh-CN" sz="1600" b="0" i="1" smtClean="0">
                                                      <a:solidFill>
                                                        <a:srgbClr val="FF0000"/>
                                                      </a:solidFill>
                                                      <a:latin typeface="Cambria Math" panose="02040503050406030204" pitchFamily="18" charset="0"/>
                                                    </a:rPr>
                                                  </m:ctrlPr>
                                                </m:sSubSupPr>
                                                <m:e>
                                                  <m:d>
                                                    <m:dPr>
                                                      <m:begChr m:val=""/>
                                                      <m:endChr m:val="|"/>
                                                      <m:ctrlPr>
                                                        <a:rPr lang="en-US" altLang="zh-CN" sz="1600"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altLang="zh-CN" sz="1600" b="0" i="1" smtClean="0">
                                                      <a:solidFill>
                                                        <a:srgbClr val="FF0000"/>
                                                      </a:solidFill>
                                                      <a:latin typeface="Cambria Math" panose="02040503050406030204" pitchFamily="18" charset="0"/>
                                                    </a:rPr>
                                                    <m:t>𝑗</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+0.5</m:t>
                                                  </m:r>
                                                </m:sub>
                                                <m:sup>
                                                  <m:r>
                                                    <a:rPr lang="en-US" altLang="zh-CN" sz="1600" b="0" i="1" smtClean="0">
                                                      <a:solidFill>
                                                        <a:srgbClr val="FF0000"/>
                                                      </a:solidFill>
                                                      <a:latin typeface="Cambria Math" panose="02040503050406030204" pitchFamily="18" charset="0"/>
                                                    </a:rPr>
                                                    <m:t>𝑛</m:t>
                                                  </m:r>
                                                  <m:r>
                                                    <a:rPr lang="en-US" altLang="zh-CN" sz="1600" b="0" i="1" smtClean="0">
                                                      <a:solidFill>
                                                        <a:srgbClr val="FF0000"/>
                                                      </a:solidFill>
                                                      <a:latin typeface="Cambria Math" panose="02040503050406030204" pitchFamily="18" charset="0"/>
                                                    </a:rPr>
                                                    <m:t>+1</m:t>
                                                  </m:r>
                                                </m:sup>
                                              </m:sSubSup>
                                            </m:e>
                                          </m:d>
                                        </m:e>
                                        <m:sub>
                                          <m:r>
                                            <a:rPr lang="en-US" altLang="zh-CN" sz="1600" b="0" i="1" smtClean="0">
                                              <a:solidFill>
                                                <a:srgbClr val="FF0000"/>
                                              </a:solidFill>
                                              <a:latin typeface="Cambria Math" panose="02040503050406030204" pitchFamily="18" charset="0"/>
                                            </a:rPr>
                                            <m:t>𝑖</m:t>
                                          </m:r>
                                        </m:sub>
                                      </m:sSub>
                                    </m:e>
                                  </m:nary>
                                  <m:r>
                                    <a:rPr lang="en-US" altLang="zh-CN" sz="1600" b="0" i="1" smtClean="0">
                                      <a:solidFill>
                                        <a:srgbClr val="FF0000"/>
                                      </a:solidFill>
                                      <a:latin typeface="Cambria Math" panose="02040503050406030204" pitchFamily="18" charset="0"/>
                                    </a:rPr>
                                    <m:t>+</m:t>
                                  </m:r>
                                  <m:d>
                                    <m:dPr>
                                      <m:ctrlPr>
                                        <a:rPr lang="en-US" altLang="zh-CN" sz="1600" b="0" i="1" smtClean="0">
                                          <a:solidFill>
                                            <a:srgbClr val="FF0000"/>
                                          </a:solidFill>
                                          <a:latin typeface="Cambria Math" panose="02040503050406030204" pitchFamily="18" charset="0"/>
                                        </a:rPr>
                                      </m:ctrlPr>
                                    </m:dPr>
                                    <m:e>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𝑓</m:t>
                                          </m:r>
                                        </m:e>
                                        <m:sub>
                                          <m:r>
                                            <a:rPr lang="en-US" altLang="zh-CN" sz="1600" i="1">
                                              <a:solidFill>
                                                <a:srgbClr val="FF0000"/>
                                              </a:solidFill>
                                              <a:latin typeface="Cambria Math" panose="02040503050406030204" pitchFamily="18" charset="0"/>
                                            </a:rPr>
                                            <m:t>𝐿</m:t>
                                          </m:r>
                                        </m:sub>
                                      </m:sSub>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𝜌</m:t>
                                          </m:r>
                                        </m:e>
                                        <m:sub>
                                          <m:r>
                                            <a:rPr lang="en-US" altLang="zh-CN" sz="1600" b="0" i="1" smtClean="0">
                                              <a:solidFill>
                                                <a:srgbClr val="FF0000"/>
                                              </a:solidFill>
                                              <a:latin typeface="Cambria Math" panose="02040503050406030204" pitchFamily="18" charset="0"/>
                                            </a:rPr>
                                            <m:t>𝐿</m:t>
                                          </m:r>
                                        </m:sub>
                                      </m:sSub>
                                    </m:e>
                                  </m:d>
                                  <m:sSubSup>
                                    <m:sSubSupPr>
                                      <m:ctrlPr>
                                        <a:rPr lang="en-US" altLang="zh-CN" sz="1600" i="1">
                                          <a:solidFill>
                                            <a:srgbClr val="FF0000"/>
                                          </a:solidFill>
                                          <a:latin typeface="Cambria Math" panose="02040503050406030204" pitchFamily="18" charset="0"/>
                                        </a:rPr>
                                      </m:ctrlPr>
                                    </m:sSubSupPr>
                                    <m:e>
                                      <m:d>
                                        <m:dPr>
                                          <m:begChr m:val=""/>
                                          <m:endChr m:val="|"/>
                                          <m:ctrlPr>
                                            <a:rPr lang="en-US" altLang="zh-CN" sz="1600" i="1">
                                              <a:solidFill>
                                                <a:srgbClr val="FF0000"/>
                                              </a:solidFill>
                                              <a:latin typeface="Cambria Math" panose="02040503050406030204" pitchFamily="18" charset="0"/>
                                            </a:rPr>
                                          </m:ctrlPr>
                                        </m:dPr>
                                        <m:e>
                                          <m:r>
                                            <a:rPr lang="en-US" sz="1600">
                                              <a:solidFill>
                                                <a:srgbClr val="FF0000"/>
                                              </a:solidFill>
                                              <a:latin typeface="Cambria Math" panose="02040503050406030204" pitchFamily="18" charset="0"/>
                                            </a:rPr>
                                            <m:t>​</m:t>
                                          </m:r>
                                        </m:e>
                                      </m:d>
                                    </m:e>
                                    <m:sub>
                                      <m:r>
                                        <a:rPr lang="en-US" altLang="zh-CN" sz="1600" i="1">
                                          <a:solidFill>
                                            <a:srgbClr val="FF0000"/>
                                          </a:solidFill>
                                          <a:latin typeface="Cambria Math" panose="02040503050406030204" pitchFamily="18" charset="0"/>
                                        </a:rPr>
                                        <m:t>𝑗</m:t>
                                      </m:r>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+0.5</m:t>
                                      </m:r>
                                    </m:sub>
                                    <m:sup>
                                      <m:r>
                                        <a:rPr lang="en-US" altLang="zh-CN" sz="1600" i="1">
                                          <a:solidFill>
                                            <a:srgbClr val="FF0000"/>
                                          </a:solidFill>
                                          <a:latin typeface="Cambria Math" panose="02040503050406030204" pitchFamily="18" charset="0"/>
                                        </a:rPr>
                                        <m:t>𝑛</m:t>
                                      </m:r>
                                      <m:r>
                                        <a:rPr lang="en-US" altLang="zh-CN" sz="1600" i="1">
                                          <a:solidFill>
                                            <a:srgbClr val="FF0000"/>
                                          </a:solidFill>
                                          <a:latin typeface="Cambria Math" panose="02040503050406030204" pitchFamily="18" charset="0"/>
                                        </a:rPr>
                                        <m:t>+1</m:t>
                                      </m:r>
                                    </m:sup>
                                  </m:sSubSup>
                                  <m:r>
                                    <a:rPr lang="en-US" altLang="zh-CN" sz="1600" i="1">
                                      <a:solidFill>
                                        <a:srgbClr val="FF0000"/>
                                      </a:solidFill>
                                      <a:latin typeface="Cambria Math" panose="02040503050406030204" pitchFamily="18" charset="0"/>
                                    </a:rPr>
                                    <m:t>+</m:t>
                                  </m:r>
                                  <m:nary>
                                    <m:naryPr>
                                      <m:chr m:val="∑"/>
                                      <m:supHide m:val="on"/>
                                      <m:ctrlPr>
                                        <a:rPr lang="en-US" altLang="zh-CN" sz="1600" i="1" smtClean="0">
                                          <a:solidFill>
                                            <a:srgbClr val="FF0000"/>
                                          </a:solidFill>
                                          <a:latin typeface="Cambria Math" panose="02040503050406030204" pitchFamily="18" charset="0"/>
                                        </a:rPr>
                                      </m:ctrlPr>
                                    </m:naryPr>
                                    <m:sub>
                                      <m:r>
                                        <m:rPr>
                                          <m:brk m:alnAt="7"/>
                                        </m:rPr>
                                        <a:rPr lang="en-US" altLang="zh-CN" sz="1600" b="0" i="1" smtClean="0">
                                          <a:solidFill>
                                            <a:srgbClr val="FF0000"/>
                                          </a:solidFill>
                                          <a:latin typeface="Cambria Math" panose="02040503050406030204" pitchFamily="18" charset="0"/>
                                        </a:rPr>
                                        <m:t>𝑖</m:t>
                                      </m:r>
                                    </m:sub>
                                    <m:sup/>
                                    <m:e>
                                      <m:sSub>
                                        <m:sSubPr>
                                          <m:ctrlPr>
                                            <a:rPr lang="en-US" altLang="zh-CN" sz="1600" b="0" i="1" smtClean="0">
                                              <a:solidFill>
                                                <a:srgbClr val="FF0000"/>
                                              </a:solidFill>
                                              <a:latin typeface="Cambria Math" panose="02040503050406030204" pitchFamily="18" charset="0"/>
                                            </a:rPr>
                                          </m:ctrlPr>
                                        </m:sSubPr>
                                        <m:e>
                                          <m:d>
                                            <m:dPr>
                                              <m:begChr m:val="["/>
                                              <m:endChr m:val="]"/>
                                              <m:ctrlPr>
                                                <a:rPr lang="en-US" altLang="zh-CN" sz="1600" b="0" i="1" smtClean="0">
                                                  <a:solidFill>
                                                    <a:srgbClr val="FF0000"/>
                                                  </a:solidFill>
                                                  <a:latin typeface="Cambria Math" panose="02040503050406030204" pitchFamily="18" charset="0"/>
                                                </a:rPr>
                                              </m:ctrlPr>
                                            </m:dPr>
                                            <m:e>
                                              <m:d>
                                                <m:dPr>
                                                  <m:ctrlPr>
                                                    <a:rPr lang="en-US" altLang="zh-CN" sz="1600" b="0" i="1" smtClean="0">
                                                      <a:solidFill>
                                                        <a:srgbClr val="FF0000"/>
                                                      </a:solidFill>
                                                      <a:latin typeface="Cambria Math" panose="02040503050406030204" pitchFamily="18" charset="0"/>
                                                    </a:rPr>
                                                  </m:ctrlPr>
                                                </m:dPr>
                                                <m:e>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𝑓</m:t>
                                                      </m:r>
                                                    </m:e>
                                                    <m:sub>
                                                      <m:r>
                                                        <a:rPr lang="en-US" altLang="zh-CN" sz="1600" b="0" i="1" smtClean="0">
                                                          <a:solidFill>
                                                            <a:srgbClr val="FF0000"/>
                                                          </a:solidFill>
                                                          <a:latin typeface="Cambria Math" panose="02040503050406030204" pitchFamily="18" charset="0"/>
                                                        </a:rPr>
                                                        <m:t>𝑆</m:t>
                                                      </m:r>
                                                    </m:sub>
                                                  </m:sSub>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𝜌</m:t>
                                                      </m:r>
                                                    </m:e>
                                                    <m:sub>
                                                      <m:r>
                                                        <a:rPr lang="en-US" altLang="zh-CN" sz="1600" b="0" i="1" smtClean="0">
                                                          <a:solidFill>
                                                            <a:srgbClr val="FF0000"/>
                                                          </a:solidFill>
                                                          <a:latin typeface="Cambria Math" panose="02040503050406030204" pitchFamily="18" charset="0"/>
                                                        </a:rPr>
                                                        <m:t>𝑆</m:t>
                                                      </m:r>
                                                    </m:sub>
                                                  </m:sSub>
                                                </m:e>
                                              </m:d>
                                              <m:sSubSup>
                                                <m:sSubSupPr>
                                                  <m:ctrlPr>
                                                    <a:rPr lang="en-US" altLang="zh-CN" sz="1600" b="0" i="1" smtClean="0">
                                                      <a:solidFill>
                                                        <a:srgbClr val="FF0000"/>
                                                      </a:solidFill>
                                                      <a:latin typeface="Cambria Math" panose="02040503050406030204" pitchFamily="18" charset="0"/>
                                                    </a:rPr>
                                                  </m:ctrlPr>
                                                </m:sSubSupPr>
                                                <m:e>
                                                  <m:d>
                                                    <m:dPr>
                                                      <m:begChr m:val=""/>
                                                      <m:endChr m:val="|"/>
                                                      <m:ctrlPr>
                                                        <a:rPr lang="en-US" altLang="zh-CN" sz="1600" b="0" i="1" smtClean="0">
                                                          <a:solidFill>
                                                            <a:srgbClr val="FF0000"/>
                                                          </a:solidFill>
                                                          <a:latin typeface="Cambria Math" panose="02040503050406030204" pitchFamily="18" charset="0"/>
                                                        </a:rPr>
                                                      </m:ctrlPr>
                                                    </m:dPr>
                                                    <m:e>
                                                      <m:r>
                                                        <a:rPr lang="en-US">
                                                          <a:latin typeface="Cambria Math" panose="02040503050406030204" pitchFamily="18" charset="0"/>
                                                        </a:rPr>
                                                        <m:t>​</m:t>
                                                      </m:r>
                                                    </m:e>
                                                  </m:d>
                                                </m:e>
                                                <m:sub>
                                                  <m:r>
                                                    <a:rPr lang="en-US" altLang="zh-CN" sz="1600" b="0" i="1" smtClean="0">
                                                      <a:solidFill>
                                                        <a:srgbClr val="FF0000"/>
                                                      </a:solidFill>
                                                      <a:latin typeface="Cambria Math" panose="02040503050406030204" pitchFamily="18" charset="0"/>
                                                    </a:rPr>
                                                    <m:t>𝑗</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+0.5</m:t>
                                                  </m:r>
                                                </m:sub>
                                                <m:sup>
                                                  <m:r>
                                                    <a:rPr lang="en-US" altLang="zh-CN" sz="1600" b="0" i="1" smtClean="0">
                                                      <a:solidFill>
                                                        <a:srgbClr val="FF0000"/>
                                                      </a:solidFill>
                                                      <a:latin typeface="Cambria Math" panose="02040503050406030204" pitchFamily="18" charset="0"/>
                                                    </a:rPr>
                                                    <m:t>𝑛</m:t>
                                                  </m:r>
                                                </m:sup>
                                              </m:sSubSup>
                                            </m:e>
                                          </m:d>
                                        </m:e>
                                        <m:sub>
                                          <m:r>
                                            <a:rPr lang="en-US" altLang="zh-CN" sz="1600" b="0" i="1" smtClean="0">
                                              <a:solidFill>
                                                <a:srgbClr val="FF0000"/>
                                              </a:solidFill>
                                              <a:latin typeface="Cambria Math" panose="02040503050406030204" pitchFamily="18" charset="0"/>
                                            </a:rPr>
                                            <m:t>𝑖</m:t>
                                          </m:r>
                                        </m:sub>
                                      </m:sSub>
                                    </m:e>
                                  </m:nary>
                                  <m:r>
                                    <a:rPr lang="en-US" altLang="zh-CN" sz="1600" b="0" i="1" smtClean="0">
                                      <a:solidFill>
                                        <a:srgbClr val="FF0000"/>
                                      </a:solidFill>
                                      <a:latin typeface="Cambria Math" panose="02040503050406030204" pitchFamily="18" charset="0"/>
                                    </a:rPr>
                                    <m:t>+</m:t>
                                  </m:r>
                                  <m:sSub>
                                    <m:sSubPr>
                                      <m:ctrlPr>
                                        <a:rPr lang="en-US" altLang="zh-CN" sz="1600" i="1">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𝑓</m:t>
                                      </m:r>
                                    </m:e>
                                    <m:sub>
                                      <m:r>
                                        <a:rPr lang="en-US" altLang="zh-CN" sz="1600" i="1">
                                          <a:solidFill>
                                            <a:srgbClr val="FF0000"/>
                                          </a:solidFill>
                                          <a:latin typeface="Cambria Math" panose="02040503050406030204" pitchFamily="18" charset="0"/>
                                        </a:rPr>
                                        <m:t>𝐿</m:t>
                                      </m:r>
                                    </m:sub>
                                  </m:sSub>
                                  <m:sSub>
                                    <m:sSubPr>
                                      <m:ctrlPr>
                                        <a:rPr lang="en-US" altLang="zh-CN" sz="1600" b="0" i="1" smtClean="0">
                                          <a:solidFill>
                                            <a:srgbClr val="FF0000"/>
                                          </a:solidFill>
                                          <a:latin typeface="Cambria Math" panose="02040503050406030204" pitchFamily="18" charset="0"/>
                                        </a:rPr>
                                      </m:ctrlPr>
                                    </m:sSubPr>
                                    <m:e>
                                      <m:r>
                                        <a:rPr lang="en-US" altLang="zh-CN" sz="1600" b="0" i="1" smtClean="0">
                                          <a:solidFill>
                                            <a:srgbClr val="FF0000"/>
                                          </a:solidFill>
                                          <a:latin typeface="Cambria Math" panose="02040503050406030204" pitchFamily="18" charset="0"/>
                                        </a:rPr>
                                        <m:t>𝜌</m:t>
                                      </m:r>
                                    </m:e>
                                    <m:sub>
                                      <m:r>
                                        <a:rPr lang="en-US" altLang="zh-CN" sz="1600" b="0" i="1" smtClean="0">
                                          <a:solidFill>
                                            <a:srgbClr val="FF0000"/>
                                          </a:solidFill>
                                          <a:latin typeface="Cambria Math" panose="02040503050406030204" pitchFamily="18" charset="0"/>
                                        </a:rPr>
                                        <m:t>𝐿</m:t>
                                      </m:r>
                                    </m:sub>
                                  </m:sSub>
                                  <m:r>
                                    <a:rPr lang="en-US" altLang="zh-CN" sz="1600" b="0" i="1" smtClean="0">
                                      <a:solidFill>
                                        <a:srgbClr val="FF0000"/>
                                      </a:solidFill>
                                      <a:latin typeface="Cambria Math" panose="02040503050406030204" pitchFamily="18" charset="0"/>
                                    </a:rPr>
                                    <m:t>)</m:t>
                                  </m:r>
                                  <m:sSubSup>
                                    <m:sSubSupPr>
                                      <m:ctrlPr>
                                        <a:rPr lang="en-US" altLang="zh-CN" sz="1600" i="1">
                                          <a:solidFill>
                                            <a:srgbClr val="FF0000"/>
                                          </a:solidFill>
                                          <a:latin typeface="Cambria Math" panose="02040503050406030204" pitchFamily="18" charset="0"/>
                                        </a:rPr>
                                      </m:ctrlPr>
                                    </m:sSubSupPr>
                                    <m:e>
                                      <m:d>
                                        <m:dPr>
                                          <m:begChr m:val=""/>
                                          <m:endChr m:val="|"/>
                                          <m:ctrlPr>
                                            <a:rPr lang="en-US" altLang="zh-CN" sz="1600" i="1">
                                              <a:solidFill>
                                                <a:srgbClr val="FF0000"/>
                                              </a:solidFill>
                                              <a:latin typeface="Cambria Math" panose="02040503050406030204" pitchFamily="18" charset="0"/>
                                            </a:rPr>
                                          </m:ctrlPr>
                                        </m:dPr>
                                        <m:e>
                                          <m:r>
                                            <a:rPr lang="en-US" sz="1600">
                                              <a:solidFill>
                                                <a:srgbClr val="FF0000"/>
                                              </a:solidFill>
                                              <a:latin typeface="Cambria Math" panose="02040503050406030204" pitchFamily="18" charset="0"/>
                                            </a:rPr>
                                            <m:t>​</m:t>
                                          </m:r>
                                        </m:e>
                                      </m:d>
                                    </m:e>
                                    <m:sub>
                                      <m:r>
                                        <a:rPr lang="en-US" altLang="zh-CN" sz="1600" i="1">
                                          <a:solidFill>
                                            <a:srgbClr val="FF0000"/>
                                          </a:solidFill>
                                          <a:latin typeface="Cambria Math" panose="02040503050406030204" pitchFamily="18" charset="0"/>
                                        </a:rPr>
                                        <m:t>𝑗</m:t>
                                      </m:r>
                                      <m:r>
                                        <a:rPr lang="en-US" altLang="zh-CN" sz="1600" i="1">
                                          <a:solidFill>
                                            <a:srgbClr val="FF0000"/>
                                          </a:solidFill>
                                          <a:latin typeface="Cambria Math" panose="02040503050406030204" pitchFamily="18" charset="0"/>
                                        </a:rPr>
                                        <m:t>,</m:t>
                                      </m:r>
                                      <m:r>
                                        <a:rPr lang="en-US" altLang="zh-CN" sz="1600" i="1">
                                          <a:solidFill>
                                            <a:srgbClr val="FF0000"/>
                                          </a:solidFill>
                                          <a:latin typeface="Cambria Math" panose="02040503050406030204" pitchFamily="18" charset="0"/>
                                        </a:rPr>
                                        <m:t>𝑘</m:t>
                                      </m:r>
                                      <m:r>
                                        <a:rPr lang="en-US" altLang="zh-CN" sz="1600" i="1">
                                          <a:solidFill>
                                            <a:srgbClr val="FF0000"/>
                                          </a:solidFill>
                                          <a:latin typeface="Cambria Math" panose="02040503050406030204" pitchFamily="18" charset="0"/>
                                        </a:rPr>
                                        <m:t>+0.5</m:t>
                                      </m:r>
                                    </m:sub>
                                    <m:sup>
                                      <m:r>
                                        <a:rPr lang="en-US" altLang="zh-CN" sz="1600" i="1">
                                          <a:solidFill>
                                            <a:srgbClr val="FF0000"/>
                                          </a:solidFill>
                                          <a:latin typeface="Cambria Math" panose="02040503050406030204" pitchFamily="18" charset="0"/>
                                        </a:rPr>
                                        <m:t>𝑛</m:t>
                                      </m:r>
                                    </m:sup>
                                  </m:sSubSup>
                                </m:num>
                                <m:den>
                                  <m:r>
                                    <a:rPr lang="en-US" altLang="zh-CN" sz="1600" i="1">
                                      <a:solidFill>
                                        <a:srgbClr val="FF0000"/>
                                      </a:solidFill>
                                      <a:latin typeface="Cambria Math" panose="02040503050406030204" pitchFamily="18" charset="0"/>
                                    </a:rPr>
                                    <m:t>2</m:t>
                                  </m:r>
                                </m:den>
                              </m:f>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𝑃𝑆𝑌</m:t>
                              </m:r>
                              <m:sSubSup>
                                <m:sSubSupPr>
                                  <m:ctrlPr>
                                    <a:rPr lang="en-US" altLang="zh-CN" sz="1600" b="0" i="1" smtClean="0">
                                      <a:solidFill>
                                        <a:srgbClr val="FF0000"/>
                                      </a:solidFill>
                                      <a:latin typeface="Cambria Math" panose="02040503050406030204" pitchFamily="18" charset="0"/>
                                    </a:rPr>
                                  </m:ctrlPr>
                                </m:sSubSupPr>
                                <m:e>
                                  <m:r>
                                    <a:rPr lang="en-US" altLang="zh-CN" sz="1600" b="0" i="1" smtClean="0">
                                      <a:solidFill>
                                        <a:srgbClr val="FF0000"/>
                                      </a:solidFill>
                                      <a:latin typeface="Cambria Math" panose="02040503050406030204" pitchFamily="18" charset="0"/>
                                    </a:rPr>
                                    <m:t>𝑆</m:t>
                                  </m:r>
                                </m:e>
                                <m:sub>
                                  <m:r>
                                    <a:rPr lang="en-US" altLang="zh-CN" sz="1600" b="0" i="1" smtClean="0">
                                      <a:solidFill>
                                        <a:srgbClr val="FF0000"/>
                                      </a:solidFill>
                                      <a:latin typeface="Cambria Math" panose="02040503050406030204" pitchFamily="18" charset="0"/>
                                    </a:rPr>
                                    <m:t>𝑗</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𝑘</m:t>
                                  </m:r>
                                  <m:r>
                                    <a:rPr lang="en-US" altLang="zh-CN" sz="1600" b="0" i="1" smtClean="0">
                                      <a:solidFill>
                                        <a:srgbClr val="FF0000"/>
                                      </a:solidFill>
                                      <a:latin typeface="Cambria Math" panose="02040503050406030204" pitchFamily="18" charset="0"/>
                                    </a:rPr>
                                    <m:t>+0.5</m:t>
                                  </m:r>
                                </m:sub>
                                <m:sup>
                                  <m:r>
                                    <a:rPr lang="en-US" altLang="zh-CN" sz="1600" b="0" i="1" smtClean="0">
                                      <a:solidFill>
                                        <a:srgbClr val="FF0000"/>
                                      </a:solidFill>
                                      <a:latin typeface="Cambria Math" panose="02040503050406030204" pitchFamily="18" charset="0"/>
                                    </a:rPr>
                                    <m:t>𝑛</m:t>
                                  </m:r>
                                  <m:r>
                                    <a:rPr lang="en-US" altLang="zh-CN" sz="1600" b="0" i="1" smtClean="0">
                                      <a:solidFill>
                                        <a:srgbClr val="FF0000"/>
                                      </a:solidFill>
                                      <a:latin typeface="Cambria Math" panose="02040503050406030204" pitchFamily="18" charset="0"/>
                                    </a:rPr>
                                    <m:t>+1</m:t>
                                  </m:r>
                                </m:sup>
                              </m:sSubSup>
                            </m:e>
                          </m:d>
                        </m:num>
                        <m:den>
                          <m:r>
                            <a:rPr lang="en-US" altLang="zh-CN" sz="1600" b="0" i="1" smtClean="0">
                              <a:solidFill>
                                <a:srgbClr val="FF0000"/>
                              </a:solidFill>
                              <a:latin typeface="Cambria Math" panose="02040503050406030204" pitchFamily="18" charset="0"/>
                            </a:rPr>
                            <m:t>1+</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𝑡</m:t>
                          </m:r>
                          <m:d>
                            <m:dPr>
                              <m:ctrlPr>
                                <a:rPr lang="en-US" sz="1600" i="1">
                                  <a:solidFill>
                                    <a:srgbClr val="FF0000"/>
                                  </a:solidFill>
                                  <a:latin typeface="Cambria Math" panose="02040503050406030204" pitchFamily="18" charset="0"/>
                                </a:rPr>
                              </m:ctrlPr>
                            </m:dPr>
                            <m:e>
                              <m:f>
                                <m:fPr>
                                  <m:ctrlPr>
                                    <a:rPr lang="en-US" altLang="zh-CN" sz="1600" i="1">
                                      <a:solidFill>
                                        <a:srgbClr val="FF0000"/>
                                      </a:solidFill>
                                      <a:latin typeface="Cambria Math" panose="02040503050406030204" pitchFamily="18" charset="0"/>
                                    </a:rPr>
                                  </m:ctrlPr>
                                </m:fPr>
                                <m:num>
                                  <m:r>
                                    <a:rPr lang="en-US" altLang="zh-CN" sz="1600" i="1">
                                      <a:solidFill>
                                        <a:srgbClr val="FF0000"/>
                                      </a:solidFill>
                                      <a:latin typeface="Cambria Math" panose="02040503050406030204" pitchFamily="18" charset="0"/>
                                    </a:rPr>
                                    <m:t>𝜇</m:t>
                                  </m:r>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𝑓</m:t>
                                      </m:r>
                                    </m:e>
                                    <m:sub>
                                      <m:r>
                                        <a:rPr lang="en-US" altLang="zh-CN" sz="1600" i="1">
                                          <a:solidFill>
                                            <a:srgbClr val="FF0000"/>
                                          </a:solidFill>
                                          <a:latin typeface="Cambria Math" panose="02040503050406030204" pitchFamily="18" charset="0"/>
                                        </a:rPr>
                                        <m:t>𝐿</m:t>
                                      </m:r>
                                    </m:sub>
                                  </m:sSub>
                                </m:num>
                                <m:den>
                                  <m:sSub>
                                    <m:sSubPr>
                                      <m:ctrlPr>
                                        <a:rPr lang="en-US" altLang="zh-CN" sz="1600" i="1">
                                          <a:solidFill>
                                            <a:srgbClr val="FF0000"/>
                                          </a:solidFill>
                                          <a:latin typeface="Cambria Math" panose="02040503050406030204" pitchFamily="18" charset="0"/>
                                        </a:rPr>
                                      </m:ctrlPr>
                                    </m:sSubPr>
                                    <m:e>
                                      <m:r>
                                        <a:rPr lang="en-US" altLang="zh-CN" sz="1600" i="1">
                                          <a:solidFill>
                                            <a:srgbClr val="FF0000"/>
                                          </a:solidFill>
                                          <a:latin typeface="Cambria Math" panose="02040503050406030204" pitchFamily="18" charset="0"/>
                                        </a:rPr>
                                        <m:t>𝜌</m:t>
                                      </m:r>
                                    </m:e>
                                    <m:sub>
                                      <m:r>
                                        <a:rPr lang="en-US" altLang="zh-CN" sz="1600" i="1">
                                          <a:solidFill>
                                            <a:srgbClr val="FF0000"/>
                                          </a:solidFill>
                                          <a:latin typeface="Cambria Math" panose="02040503050406030204" pitchFamily="18" charset="0"/>
                                        </a:rPr>
                                        <m:t>𝐿</m:t>
                                      </m:r>
                                    </m:sub>
                                  </m:sSub>
                                  <m:r>
                                    <a:rPr lang="en-US" altLang="zh-CN" sz="1600" i="1">
                                      <a:solidFill>
                                        <a:srgbClr val="FF0000"/>
                                      </a:solidFill>
                                      <a:latin typeface="Cambria Math" panose="02040503050406030204" pitchFamily="18" charset="0"/>
                                    </a:rPr>
                                    <m:t>𝐾</m:t>
                                  </m:r>
                                </m:den>
                              </m:f>
                            </m:e>
                          </m:d>
                          <m:sSubSup>
                            <m:sSubSupPr>
                              <m:ctrlPr>
                                <a:rPr lang="en-US" sz="1600" i="1">
                                  <a:solidFill>
                                    <a:srgbClr val="FF0000"/>
                                  </a:solidFill>
                                  <a:latin typeface="Cambria Math" panose="02040503050406030204" pitchFamily="18" charset="0"/>
                                </a:rPr>
                              </m:ctrlPr>
                            </m:sSubSupPr>
                            <m:e>
                              <m:d>
                                <m:dPr>
                                  <m:begChr m:val=""/>
                                  <m:endChr m:val="|"/>
                                  <m:ctrlPr>
                                    <a:rPr lang="en-US" sz="1600" i="1">
                                      <a:solidFill>
                                        <a:srgbClr val="FF0000"/>
                                      </a:solidFill>
                                      <a:latin typeface="Cambria Math" panose="02040503050406030204" pitchFamily="18" charset="0"/>
                                    </a:rPr>
                                  </m:ctrlPr>
                                </m:dPr>
                                <m:e>
                                  <m:r>
                                    <a:rPr lang="en-US" sz="1600" i="1">
                                      <a:solidFill>
                                        <a:srgbClr val="FF0000"/>
                                      </a:solidFill>
                                      <a:latin typeface="Cambria Math" panose="02040503050406030204" pitchFamily="18" charset="0"/>
                                    </a:rPr>
                                    <m:t>​</m:t>
                                  </m:r>
                                </m:e>
                              </m:d>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𝑘</m:t>
                              </m:r>
                              <m:r>
                                <a:rPr lang="en-US" sz="1600" i="1">
                                  <a:solidFill>
                                    <a:srgbClr val="FF0000"/>
                                  </a:solidFill>
                                  <a:latin typeface="Cambria Math" panose="02040503050406030204" pitchFamily="18" charset="0"/>
                                </a:rPr>
                                <m:t>+0.5</m:t>
                              </m:r>
                            </m:sub>
                            <m:sup>
                              <m:r>
                                <a:rPr lang="en-US" sz="1600" i="1">
                                  <a:solidFill>
                                    <a:srgbClr val="FF0000"/>
                                  </a:solidFill>
                                  <a:latin typeface="Cambria Math" panose="02040503050406030204" pitchFamily="18" charset="0"/>
                                </a:rPr>
                                <m:t>𝑛</m:t>
                              </m:r>
                              <m:r>
                                <a:rPr lang="en-US" sz="1600" i="1">
                                  <a:solidFill>
                                    <a:srgbClr val="FF0000"/>
                                  </a:solidFill>
                                  <a:latin typeface="Cambria Math" panose="02040503050406030204" pitchFamily="18" charset="0"/>
                                </a:rPr>
                                <m:t>+1</m:t>
                              </m:r>
                            </m:sup>
                          </m:sSubSup>
                        </m:den>
                      </m:f>
                    </m:oMath>
                  </m:oMathPara>
                </a14:m>
                <a:endParaRPr lang="en-US" altLang="zh-CN" sz="1600" b="0" dirty="0" smtClean="0">
                  <a:solidFill>
                    <a:srgbClr val="FF0000"/>
                  </a:solidFill>
                </a:endParaRPr>
              </a:p>
              <a:p>
                <a:pPr marL="285750" indent="-285750">
                  <a:buFont typeface="Wingdings" panose="05000000000000000000" pitchFamily="2" charset="2"/>
                  <a:buChar char="§"/>
                </a:pPr>
                <a:endParaRPr lang="en-US" sz="16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𝐷𝑅𝐹𝑉</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𝑗</m:t>
                          </m:r>
                          <m:r>
                            <a:rPr lang="en-US" sz="1600" i="1">
                              <a:latin typeface="Cambria Math" panose="02040503050406030204" pitchFamily="18" charset="0"/>
                            </a:rPr>
                            <m:t>+0.5,</m:t>
                          </m:r>
                          <m:r>
                            <a:rPr lang="en-US" sz="1600" i="1">
                              <a:latin typeface="Cambria Math" panose="02040503050406030204" pitchFamily="18" charset="0"/>
                            </a:rPr>
                            <m:t>𝑘</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+1,</m:t>
                                  </m:r>
                                  <m:r>
                                    <a:rPr lang="en-US" sz="1600" i="1">
                                      <a:latin typeface="Cambria Math" panose="02040503050406030204" pitchFamily="18" charset="0"/>
                                    </a:rPr>
                                    <m:t>𝑘</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r>
                                    <a:rPr lang="en-US" sz="1600" i="1">
                                      <a:latin typeface="Cambria Math" panose="02040503050406030204" pitchFamily="18" charset="0"/>
                                    </a:rPr>
                                    <m:t>+1</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+0.5,</m:t>
                                  </m:r>
                                  <m:r>
                                    <a:rPr lang="en-US" sz="1600" i="1">
                                      <a:latin typeface="Cambria Math" panose="02040503050406030204" pitchFamily="18" charset="0"/>
                                    </a:rPr>
                                    <m:t>𝑘</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dirty="0"/>
              </a:p>
              <a:p>
                <a:endParaRPr lang="en-US" sz="1600" dirty="0"/>
              </a:p>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𝐷𝑅𝐹𝑉</m:t>
                      </m:r>
                      <m:sSub>
                        <m:sSubPr>
                          <m:ctrlPr>
                            <a:rPr lang="en-US" sz="1600" i="1">
                              <a:latin typeface="Cambria Math" panose="02040503050406030204" pitchFamily="18" charset="0"/>
                            </a:rPr>
                          </m:ctrlPr>
                        </m:sSubPr>
                        <m:e>
                          <m:r>
                            <a:rPr lang="en-US" sz="1600" i="1">
                              <a:latin typeface="Cambria Math" panose="02040503050406030204" pitchFamily="18" charset="0"/>
                            </a:rPr>
                            <m:t>𝑌</m:t>
                          </m:r>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+0.5</m:t>
                          </m:r>
                        </m:sub>
                      </m:sSub>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2∆</m:t>
                          </m:r>
                          <m:r>
                            <a:rPr lang="en-US" sz="1600" i="1">
                              <a:latin typeface="Cambria Math" panose="02040503050406030204" pitchFamily="18" charset="0"/>
                            </a:rPr>
                            <m:t>𝑡</m:t>
                          </m:r>
                          <m:f>
                            <m:fPr>
                              <m:ctrlPr>
                                <a:rPr lang="en-US" sz="1600" i="1">
                                  <a:latin typeface="Cambria Math" panose="02040503050406030204" pitchFamily="18" charset="0"/>
                                </a:rPr>
                              </m:ctrlPr>
                            </m:fPr>
                            <m:num>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+1</m:t>
                                  </m:r>
                                </m:sub>
                              </m:sSub>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𝑃</m:t>
                                  </m:r>
                                  <m:r>
                                    <a:rPr lang="en-US" sz="1600" b="0" i="1" smtClean="0">
                                      <a:latin typeface="Cambria Math" panose="02040503050406030204" pitchFamily="18" charset="0"/>
                                    </a:rPr>
                                    <m:t>𝐷</m:t>
                                  </m:r>
                                </m:e>
                              </m:d>
                              <m:sSub>
                                <m:sSubPr>
                                  <m:ctrlPr>
                                    <a:rPr lang="en-US" sz="1600" i="1">
                                      <a:latin typeface="Cambria Math" panose="02040503050406030204" pitchFamily="18" charset="0"/>
                                    </a:rPr>
                                  </m:ctrlPr>
                                </m:sSub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𝑘</m:t>
                                  </m:r>
                                  <m:r>
                                    <a:rPr lang="en-US" sz="1600" i="1">
                                      <a:latin typeface="Cambria Math" panose="02040503050406030204" pitchFamily="18" charset="0"/>
                                    </a:rPr>
                                    <m:t>+1</m:t>
                                  </m:r>
                                </m:sub>
                              </m:sSub>
                            </m:den>
                          </m:f>
                        </m:num>
                        <m:den>
                          <m:d>
                            <m:dPr>
                              <m:begChr m:val="["/>
                              <m:endChr m:val="]"/>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𝑡</m:t>
                              </m:r>
                              <m:d>
                                <m:dPr>
                                  <m:ctrlPr>
                                    <a:rPr lang="en-US" sz="1600" i="1">
                                      <a:latin typeface="Cambria Math" panose="02040503050406030204" pitchFamily="18" charset="0"/>
                                    </a:rPr>
                                  </m:ctrlPr>
                                </m:dPr>
                                <m:e>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𝜇</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𝑓</m:t>
                                          </m:r>
                                        </m:e>
                                        <m:sub>
                                          <m:r>
                                            <a:rPr lang="en-US" altLang="zh-CN" sz="1600" i="1">
                                              <a:latin typeface="Cambria Math" panose="02040503050406030204" pitchFamily="18" charset="0"/>
                                            </a:rPr>
                                            <m:t>𝐿</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𝜌</m:t>
                                          </m:r>
                                        </m:e>
                                        <m:sub>
                                          <m:r>
                                            <a:rPr lang="en-US" altLang="zh-CN" sz="1600" i="1">
                                              <a:latin typeface="Cambria Math" panose="02040503050406030204" pitchFamily="18" charset="0"/>
                                            </a:rPr>
                                            <m:t>𝐿</m:t>
                                          </m:r>
                                        </m:sub>
                                      </m:sSub>
                                      <m:r>
                                        <a:rPr lang="en-US" altLang="zh-CN" sz="1600" i="1">
                                          <a:latin typeface="Cambria Math" panose="02040503050406030204" pitchFamily="18" charset="0"/>
                                        </a:rPr>
                                        <m:t>𝐾</m:t>
                                      </m:r>
                                    </m:den>
                                  </m:f>
                                </m:e>
                              </m:d>
                              <m:sSubSup>
                                <m:sSubSupPr>
                                  <m:ctrlPr>
                                    <a:rPr lang="en-US" sz="1600" i="1">
                                      <a:latin typeface="Cambria Math" panose="02040503050406030204" pitchFamily="18" charset="0"/>
                                    </a:rPr>
                                  </m:ctrlPr>
                                </m:sSub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m:t>
                                      </m:r>
                                    </m:e>
                                  </m:d>
                                </m:e>
                                <m:sub>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𝑘</m:t>
                                  </m:r>
                                  <m:r>
                                    <a:rPr lang="en-US" sz="1600" i="1">
                                      <a:latin typeface="Cambria Math" panose="02040503050406030204" pitchFamily="18" charset="0"/>
                                    </a:rPr>
                                    <m:t>+0.5</m:t>
                                  </m:r>
                                </m:sub>
                                <m:sup>
                                  <m:r>
                                    <a:rPr lang="en-US" sz="1600" i="1">
                                      <a:latin typeface="Cambria Math" panose="02040503050406030204" pitchFamily="18" charset="0"/>
                                    </a:rPr>
                                    <m:t>𝑛</m:t>
                                  </m:r>
                                  <m:r>
                                    <a:rPr lang="en-US" sz="1600" i="1">
                                      <a:latin typeface="Cambria Math" panose="02040503050406030204" pitchFamily="18" charset="0"/>
                                    </a:rPr>
                                    <m:t>+1</m:t>
                                  </m:r>
                                </m:sup>
                              </m:sSubSup>
                            </m:e>
                          </m:d>
                        </m:den>
                      </m:f>
                    </m:oMath>
                  </m:oMathPara>
                </a14:m>
                <a:endParaRPr lang="en-US" sz="1600" b="0" dirty="0" smtClean="0">
                  <a:solidFill>
                    <a:srgbClr val="FF0000"/>
                  </a:solidFill>
                </a:endParaRPr>
              </a:p>
              <a:p>
                <a:r>
                  <a:rPr lang="zh-CN" altLang="en-US" sz="1600" dirty="0" smtClean="0"/>
                  <a:t>把</a:t>
                </a:r>
                <a14:m>
                  <m:oMath xmlns:m="http://schemas.openxmlformats.org/officeDocument/2006/math">
                    <m:r>
                      <a:rPr lang="en-US" sz="1600" i="1">
                        <a:solidFill>
                          <a:srgbClr val="FF0000"/>
                        </a:solidFill>
                        <a:latin typeface="Cambria Math" panose="02040503050406030204" pitchFamily="18" charset="0"/>
                      </a:rPr>
                      <m:t>𝑅𝐹𝑉</m:t>
                    </m:r>
                    <m:sSubSup>
                      <m:sSubSupPr>
                        <m:ctrlPr>
                          <a:rPr lang="en-US" sz="1600" i="1">
                            <a:solidFill>
                              <a:srgbClr val="FF0000"/>
                            </a:solidFill>
                            <a:latin typeface="Cambria Math" panose="02040503050406030204" pitchFamily="18" charset="0"/>
                          </a:rPr>
                        </m:ctrlPr>
                      </m:sSubSupPr>
                      <m:e>
                        <m:r>
                          <a:rPr lang="en-US" sz="1600" i="1">
                            <a:solidFill>
                              <a:srgbClr val="FF0000"/>
                            </a:solidFill>
                            <a:latin typeface="Cambria Math" panose="02040503050406030204" pitchFamily="18" charset="0"/>
                          </a:rPr>
                          <m:t>𝑋𝑇𝑀</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up>
                        <m:r>
                          <a:rPr lang="en-US" sz="1600" i="1">
                            <a:solidFill>
                              <a:srgbClr val="FF0000"/>
                            </a:solidFill>
                            <a:latin typeface="Cambria Math" panose="02040503050406030204" pitchFamily="18" charset="0"/>
                          </a:rPr>
                          <m:t>𝑛</m:t>
                        </m:r>
                        <m:r>
                          <a:rPr lang="en-US" sz="1600" i="1">
                            <a:solidFill>
                              <a:srgbClr val="FF0000"/>
                            </a:solidFill>
                            <a:latin typeface="Cambria Math" panose="02040503050406030204" pitchFamily="18" charset="0"/>
                          </a:rPr>
                          <m:t>+1</m:t>
                        </m:r>
                      </m:sup>
                    </m:sSubSup>
                  </m:oMath>
                </a14:m>
                <a:r>
                  <a:rPr lang="zh-CN" altLang="en-US" sz="1600" dirty="0"/>
                  <a:t>和</a:t>
                </a:r>
                <a14:m>
                  <m:oMath xmlns:m="http://schemas.openxmlformats.org/officeDocument/2006/math">
                    <m:r>
                      <a:rPr lang="en-US" sz="1600" i="1">
                        <a:solidFill>
                          <a:srgbClr val="FF0000"/>
                        </a:solidFill>
                        <a:latin typeface="Cambria Math" panose="02040503050406030204" pitchFamily="18" charset="0"/>
                      </a:rPr>
                      <m:t>𝐷𝑅𝐹𝑉</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𝑋</m:t>
                        </m:r>
                      </m:e>
                      <m:sub>
                        <m:r>
                          <a:rPr lang="en-US" sz="1600" i="1">
                            <a:solidFill>
                              <a:srgbClr val="FF0000"/>
                            </a:solidFill>
                            <a:latin typeface="Cambria Math" panose="02040503050406030204" pitchFamily="18" charset="0"/>
                          </a:rPr>
                          <m:t>𝑗</m:t>
                        </m:r>
                        <m:r>
                          <a:rPr lang="en-US" sz="1600" i="1">
                            <a:solidFill>
                              <a:srgbClr val="FF0000"/>
                            </a:solidFill>
                            <a:latin typeface="Cambria Math" panose="02040503050406030204" pitchFamily="18" charset="0"/>
                          </a:rPr>
                          <m:t>+0.5,</m:t>
                        </m:r>
                        <m:r>
                          <a:rPr lang="en-US" sz="1600" i="1">
                            <a:solidFill>
                              <a:srgbClr val="FF0000"/>
                            </a:solidFill>
                            <a:latin typeface="Cambria Math" panose="02040503050406030204" pitchFamily="18" charset="0"/>
                          </a:rPr>
                          <m:t>𝑘</m:t>
                        </m:r>
                      </m:sub>
                    </m:sSub>
                  </m:oMath>
                </a14:m>
                <a:r>
                  <a:rPr lang="zh-CN" altLang="en-US" sz="1600" dirty="0"/>
                  <a:t>带入式（</a:t>
                </a:r>
                <a:r>
                  <a:rPr lang="en-US" altLang="zh-CN" sz="1600" dirty="0"/>
                  <a:t>B-2</a:t>
                </a:r>
                <a:r>
                  <a:rPr lang="zh-CN" altLang="en-US" sz="1600" dirty="0"/>
                  <a:t>）中即得式（</a:t>
                </a:r>
                <a:r>
                  <a:rPr lang="en-US" altLang="zh-CN" sz="1600" dirty="0"/>
                  <a:t>B-4</a:t>
                </a:r>
                <a:r>
                  <a:rPr lang="zh-CN" altLang="en-US" sz="1600" dirty="0" smtClean="0"/>
                  <a:t>）</a:t>
                </a:r>
                <a:r>
                  <a:rPr lang="en-US" altLang="zh-CN" sz="1600" dirty="0" smtClean="0"/>
                  <a:t>!</a:t>
                </a:r>
                <a:endParaRPr lang="en-US" sz="1600" b="0" dirty="0" smtClean="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8205" y="1052713"/>
                <a:ext cx="13231905" cy="5990679"/>
              </a:xfrm>
              <a:prstGeom prst="rect">
                <a:avLst/>
              </a:prstGeom>
              <a:blipFill>
                <a:blip r:embed="rId3"/>
                <a:stretch>
                  <a:fillRect l="-230" t="-305" r="-31644"/>
                </a:stretch>
              </a:blipFill>
            </p:spPr>
            <p:txBody>
              <a:bodyPr/>
              <a:lstStyle/>
              <a:p>
                <a:r>
                  <a:rPr lang="en-US">
                    <a:noFill/>
                  </a:rPr>
                  <a:t> </a:t>
                </a:r>
              </a:p>
            </p:txBody>
          </p:sp>
        </mc:Fallback>
      </mc:AlternateContent>
    </p:spTree>
    <p:extLst>
      <p:ext uri="{BB962C8B-B14F-4D97-AF65-F5344CB8AC3E}">
        <p14:creationId xmlns:p14="http://schemas.microsoft.com/office/powerpoint/2010/main" val="200058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3"/>
              <p:cNvSpPr txBox="1"/>
              <p:nvPr/>
            </p:nvSpPr>
            <p:spPr>
              <a:xfrm>
                <a:off x="690282" y="1173380"/>
                <a:ext cx="10811435" cy="36933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zh-CN" altLang="en-US" dirty="0" smtClean="0"/>
                  <a:t>与徐达鸣文章类似，使用如下速度边界条件（腔体边界）：</a:t>
                </a:r>
                <a:endParaRPr lang="en-US" altLang="zh-CN" dirty="0" smtClean="0"/>
              </a:p>
              <a:p>
                <a:r>
                  <a:rPr lang="en-US" b="0" dirty="0" smtClean="0"/>
                  <a:t>VX</a:t>
                </a:r>
                <a:r>
                  <a:rPr lang="zh-CN" altLang="en-US" b="0" dirty="0" smtClean="0"/>
                  <a:t>在上表面为零：</a:t>
                </a:r>
                <a14:m>
                  <m:oMath xmlns:m="http://schemas.openxmlformats.org/officeDocument/2006/math">
                    <m:r>
                      <a:rPr lang="en-US" b="0" i="1" smtClean="0">
                        <a:latin typeface="Cambria Math" panose="02040503050406030204" pitchFamily="18" charset="0"/>
                      </a:rPr>
                      <m:t>𝑉𝑋</m:t>
                    </m:r>
                    <m:d>
                      <m:dPr>
                        <m:ctrlPr>
                          <a:rPr lang="en-US" b="0" i="1" smtClean="0">
                            <a:latin typeface="Cambria Math" panose="02040503050406030204" pitchFamily="18" charset="0"/>
                          </a:rPr>
                        </m:ctrlPr>
                      </m:dPr>
                      <m:e>
                        <m:r>
                          <a:rPr lang="en-US" b="0" i="1" smtClean="0">
                            <a:latin typeface="Cambria Math" panose="02040503050406030204" pitchFamily="18" charset="0"/>
                          </a:rPr>
                          <m:t>1,1:</m:t>
                        </m:r>
                        <m:r>
                          <a:rPr lang="en-US" b="0" i="1" smtClean="0">
                            <a:latin typeface="Cambria Math" panose="02040503050406030204" pitchFamily="18" charset="0"/>
                          </a:rPr>
                          <m:t>𝑁𝐼𝑋</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𝑉𝑋</m:t>
                    </m:r>
                    <m:r>
                      <a:rPr lang="en-US" b="0" i="1" smtClean="0">
                        <a:latin typeface="Cambria Math" panose="02040503050406030204" pitchFamily="18" charset="0"/>
                      </a:rPr>
                      <m:t>(2,1:</m:t>
                    </m:r>
                    <m:r>
                      <a:rPr lang="en-US" b="0" i="1" smtClean="0">
                        <a:latin typeface="Cambria Math" panose="02040503050406030204" pitchFamily="18" charset="0"/>
                      </a:rPr>
                      <m:t>𝑁𝐼𝑋</m:t>
                    </m:r>
                    <m:r>
                      <a:rPr lang="en-US" b="0" i="1" smtClean="0">
                        <a:latin typeface="Cambria Math" panose="02040503050406030204" pitchFamily="18" charset="0"/>
                      </a:rPr>
                      <m:t>+1)</m:t>
                    </m:r>
                  </m:oMath>
                </a14:m>
                <a:endParaRPr lang="en-US" dirty="0" smtClean="0"/>
              </a:p>
              <a:p>
                <a:r>
                  <a:rPr lang="en-US" altLang="zh-CN" dirty="0" smtClean="0"/>
                  <a:t>VX</a:t>
                </a:r>
                <a:r>
                  <a:rPr lang="zh-CN" altLang="en-US" dirty="0" smtClean="0"/>
                  <a:t>在下表面为零：</a:t>
                </a:r>
                <a14:m>
                  <m:oMath xmlns:m="http://schemas.openxmlformats.org/officeDocument/2006/math">
                    <m:r>
                      <a:rPr lang="en-US" altLang="zh-CN" b="0" i="1" smtClean="0">
                        <a:latin typeface="Cambria Math" panose="02040503050406030204" pitchFamily="18" charset="0"/>
                      </a:rPr>
                      <m:t>𝑉𝑋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𝑉𝑋</m:t>
                    </m:r>
                    <m:r>
                      <a:rPr lang="en-US" altLang="zh-CN" b="0" i="1" smtClean="0">
                        <a:latin typeface="Cambria Math" panose="02040503050406030204" pitchFamily="18" charset="0"/>
                      </a:rPr>
                      <m:t>(</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+1)</m:t>
                    </m:r>
                  </m:oMath>
                </a14:m>
                <a:endParaRPr lang="en-US" altLang="zh-CN" dirty="0" smtClean="0"/>
              </a:p>
              <a:p>
                <a:r>
                  <a:rPr lang="en-US" altLang="zh-CN" dirty="0" smtClean="0"/>
                  <a:t>VX</a:t>
                </a:r>
                <a:r>
                  <a:rPr lang="zh-CN" altLang="en-US" dirty="0" smtClean="0"/>
                  <a:t>在左表面为零：</a:t>
                </a:r>
                <a14:m>
                  <m:oMath xmlns:m="http://schemas.openxmlformats.org/officeDocument/2006/math">
                    <m:r>
                      <a:rPr lang="en-US" altLang="zh-CN" b="0" i="1" smtClean="0">
                        <a:latin typeface="Cambria Math" panose="02040503050406030204" pitchFamily="18" charset="0"/>
                      </a:rPr>
                      <m:t>𝑉𝑋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+2,1</m:t>
                        </m:r>
                      </m:e>
                    </m:d>
                    <m:r>
                      <a:rPr lang="en-US" altLang="zh-CN" b="0" i="1" smtClean="0">
                        <a:latin typeface="Cambria Math" panose="02040503050406030204" pitchFamily="18" charset="0"/>
                      </a:rPr>
                      <m:t>=0</m:t>
                    </m:r>
                  </m:oMath>
                </a14:m>
                <a:endParaRPr lang="en-US" dirty="0" smtClean="0"/>
              </a:p>
              <a:p>
                <a:r>
                  <a:rPr lang="en-US" altLang="zh-CN" dirty="0" smtClean="0"/>
                  <a:t>VX</a:t>
                </a:r>
                <a:r>
                  <a:rPr lang="zh-CN" altLang="en-US" dirty="0" smtClean="0"/>
                  <a:t>在右表面为零：</a:t>
                </a:r>
                <a14:m>
                  <m:oMath xmlns:m="http://schemas.openxmlformats.org/officeDocument/2006/math">
                    <m:r>
                      <a:rPr lang="en-US" altLang="zh-CN" b="0" i="1" smtClean="0">
                        <a:latin typeface="Cambria Math" panose="02040503050406030204" pitchFamily="18" charset="0"/>
                      </a:rPr>
                      <m:t>𝑉𝑋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+2,</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+1</m:t>
                        </m:r>
                      </m:e>
                    </m:d>
                    <m:r>
                      <a:rPr lang="en-US" altLang="zh-CN" b="0" i="1" smtClean="0">
                        <a:latin typeface="Cambria Math" panose="02040503050406030204" pitchFamily="18" charset="0"/>
                      </a:rPr>
                      <m:t>=0</m:t>
                    </m:r>
                  </m:oMath>
                </a14:m>
                <a:endParaRPr lang="en-US" dirty="0" smtClean="0"/>
              </a:p>
              <a:p>
                <a:endParaRPr lang="en-US" dirty="0" smtClean="0"/>
              </a:p>
              <a:p>
                <a:r>
                  <a:rPr lang="en-US" dirty="0" smtClean="0"/>
                  <a:t>VY</a:t>
                </a:r>
                <a:r>
                  <a:rPr lang="zh-CN" altLang="en-US" dirty="0"/>
                  <a:t>在上表面为零</a:t>
                </a:r>
                <a:r>
                  <a:rPr lang="zh-CN" altLang="en-US" dirty="0" smtClean="0"/>
                  <a:t>：</a:t>
                </a:r>
                <a14:m>
                  <m:oMath xmlns:m="http://schemas.openxmlformats.org/officeDocument/2006/math">
                    <m:r>
                      <a:rPr lang="en-US" altLang="zh-CN" b="0" i="1" smtClean="0">
                        <a:latin typeface="Cambria Math" panose="02040503050406030204" pitchFamily="18" charset="0"/>
                      </a:rPr>
                      <m:t>𝑉𝑌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e>
                    </m:d>
                    <m:r>
                      <a:rPr lang="en-US" altLang="zh-CN" b="0" i="1" smtClean="0">
                        <a:latin typeface="Cambria Math" panose="02040503050406030204" pitchFamily="18" charset="0"/>
                      </a:rPr>
                      <m:t>=0</m:t>
                    </m:r>
                  </m:oMath>
                </a14:m>
                <a:endParaRPr lang="en-US" dirty="0" smtClean="0"/>
              </a:p>
              <a:p>
                <a:r>
                  <a:rPr lang="en-US" altLang="zh-CN" dirty="0" smtClean="0"/>
                  <a:t>VY</a:t>
                </a:r>
                <a:r>
                  <a:rPr lang="zh-CN" altLang="en-US" dirty="0" smtClean="0"/>
                  <a:t>在</a:t>
                </a:r>
                <a:r>
                  <a:rPr lang="zh-CN" altLang="en-US" dirty="0"/>
                  <a:t>下表面为零</a:t>
                </a:r>
                <a:r>
                  <a:rPr lang="zh-CN" altLang="en-US" dirty="0" smtClean="0"/>
                  <a:t>：</a:t>
                </a:r>
                <a14:m>
                  <m:oMath xmlns:m="http://schemas.openxmlformats.org/officeDocument/2006/math">
                    <m:r>
                      <a:rPr lang="en-US" altLang="zh-CN" b="0" i="1" smtClean="0">
                        <a:latin typeface="Cambria Math" panose="02040503050406030204" pitchFamily="18" charset="0"/>
                      </a:rPr>
                      <m:t>𝑉𝑌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e>
                    </m:d>
                    <m:r>
                      <a:rPr lang="en-US" altLang="zh-CN" b="0" i="1" smtClean="0">
                        <a:latin typeface="Cambria Math" panose="02040503050406030204" pitchFamily="18" charset="0"/>
                      </a:rPr>
                      <m:t>=0</m:t>
                    </m:r>
                  </m:oMath>
                </a14:m>
                <a:endParaRPr lang="en-US" altLang="zh-CN" dirty="0"/>
              </a:p>
              <a:p>
                <a:r>
                  <a:rPr lang="en-US" altLang="zh-CN" dirty="0" smtClean="0"/>
                  <a:t>VY</a:t>
                </a:r>
                <a:r>
                  <a:rPr lang="zh-CN" altLang="en-US" dirty="0" smtClean="0"/>
                  <a:t>在</a:t>
                </a:r>
                <a:r>
                  <a:rPr lang="zh-CN" altLang="en-US" dirty="0"/>
                  <a:t>左表</a:t>
                </a:r>
                <a:r>
                  <a:rPr lang="zh-CN" altLang="en-US" dirty="0" smtClean="0"/>
                  <a:t>面</a:t>
                </a:r>
                <a:r>
                  <a:rPr lang="zh-CN" altLang="en-US" dirty="0"/>
                  <a:t>为零</a:t>
                </a:r>
                <a:r>
                  <a:rPr lang="zh-CN" altLang="en-US" dirty="0" smtClean="0"/>
                  <a:t>：</a:t>
                </a:r>
                <a14:m>
                  <m:oMath xmlns:m="http://schemas.openxmlformats.org/officeDocument/2006/math">
                    <m:r>
                      <a:rPr lang="en-US" altLang="zh-CN" b="0" i="1" smtClean="0">
                        <a:latin typeface="Cambria Math" panose="02040503050406030204" pitchFamily="18" charset="0"/>
                      </a:rPr>
                      <m:t>𝑉𝑌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𝑉𝑌</m:t>
                    </m:r>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+1,2)</m:t>
                    </m:r>
                  </m:oMath>
                </a14:m>
                <a:endParaRPr lang="en-US" dirty="0"/>
              </a:p>
              <a:p>
                <a:r>
                  <a:rPr lang="en-US" altLang="zh-CN" dirty="0" smtClean="0"/>
                  <a:t>VY</a:t>
                </a:r>
                <a:r>
                  <a:rPr lang="zh-CN" altLang="en-US" dirty="0" smtClean="0"/>
                  <a:t>在</a:t>
                </a:r>
                <a:r>
                  <a:rPr lang="zh-CN" altLang="en-US" dirty="0"/>
                  <a:t>右表面为零</a:t>
                </a:r>
                <a:r>
                  <a:rPr lang="zh-CN" altLang="en-US" dirty="0" smtClean="0"/>
                  <a:t>：</a:t>
                </a:r>
                <a14:m>
                  <m:oMath xmlns:m="http://schemas.openxmlformats.org/officeDocument/2006/math">
                    <m:r>
                      <a:rPr lang="en-US" altLang="zh-CN" b="0" i="1" smtClean="0">
                        <a:latin typeface="Cambria Math" panose="02040503050406030204" pitchFamily="18" charset="0"/>
                      </a:rPr>
                      <m:t>𝑉𝑌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𝑉𝑌</m:t>
                    </m:r>
                    <m:r>
                      <a:rPr lang="en-US" altLang="zh-CN" b="0" i="1" smtClean="0">
                        <a:latin typeface="Cambria Math" panose="02040503050406030204" pitchFamily="18" charset="0"/>
                      </a:rPr>
                      <m:t>(1:</m:t>
                    </m:r>
                    <m:r>
                      <a:rPr lang="en-US" altLang="zh-CN" b="0" i="1" smtClean="0">
                        <a:latin typeface="Cambria Math" panose="02040503050406030204" pitchFamily="18" charset="0"/>
                      </a:rPr>
                      <m:t>𝑁𝐼𝑌</m:t>
                    </m:r>
                    <m:r>
                      <a:rPr lang="en-US" altLang="zh-CN" b="0" i="1" smtClean="0">
                        <a:latin typeface="Cambria Math" panose="02040503050406030204" pitchFamily="18" charset="0"/>
                      </a:rPr>
                      <m:t>+1,</m:t>
                    </m:r>
                    <m:r>
                      <a:rPr lang="en-US" altLang="zh-CN" b="0" i="1" smtClean="0">
                        <a:latin typeface="Cambria Math" panose="02040503050406030204" pitchFamily="18" charset="0"/>
                      </a:rPr>
                      <m:t>𝑁𝐼𝑋</m:t>
                    </m:r>
                    <m:r>
                      <a:rPr lang="en-US" altLang="zh-CN" b="0" i="1" smtClean="0">
                        <a:latin typeface="Cambria Math" panose="02040503050406030204" pitchFamily="18" charset="0"/>
                      </a:rPr>
                      <m:t>+1)</m:t>
                    </m:r>
                  </m:oMath>
                </a14:m>
                <a:endParaRPr lang="en-US" dirty="0" smtClean="0"/>
              </a:p>
              <a:p>
                <a:endParaRPr lang="en-US" dirty="0"/>
              </a:p>
              <a:p>
                <a:pPr marL="285750" indent="-285750">
                  <a:buFont typeface="Wingdings" panose="05000000000000000000" pitchFamily="2" charset="2"/>
                  <a:buChar char="§"/>
                </a:pPr>
                <a:r>
                  <a:rPr lang="zh-CN" altLang="en-US" dirty="0" smtClean="0"/>
                  <a:t>当腔体内部某些部分出现全固化的单元，这些全固化单元将充当新的物理边界，在新的物理边界处依然使用（</a:t>
                </a:r>
                <a:r>
                  <a:rPr lang="en-US" altLang="zh-CN" dirty="0" smtClean="0"/>
                  <a:t>1</a:t>
                </a:r>
                <a:r>
                  <a:rPr lang="zh-CN" altLang="en-US" dirty="0" smtClean="0"/>
                  <a:t>）边界不可穿透，（</a:t>
                </a:r>
                <a:r>
                  <a:rPr lang="en-US" altLang="zh-CN" dirty="0" smtClean="0"/>
                  <a:t>2</a:t>
                </a:r>
                <a:r>
                  <a:rPr lang="zh-CN" altLang="en-US" dirty="0" smtClean="0"/>
                  <a:t>）边界无滑动：</a:t>
                </a:r>
                <a:endParaRPr lang="en-US" dirty="0"/>
              </a:p>
            </p:txBody>
          </p:sp>
        </mc:Choice>
        <mc:Fallback xmlns="">
          <p:sp>
            <p:nvSpPr>
              <p:cNvPr id="3" name="TextBox 3"/>
              <p:cNvSpPr txBox="1">
                <a:spLocks noRot="1" noChangeAspect="1" noMove="1" noResize="1" noEditPoints="1" noAdjustHandles="1" noChangeArrowheads="1" noChangeShapeType="1" noTextEdit="1"/>
              </p:cNvSpPr>
              <p:nvPr/>
            </p:nvSpPr>
            <p:spPr>
              <a:xfrm>
                <a:off x="690282" y="1173380"/>
                <a:ext cx="10811435" cy="3693319"/>
              </a:xfrm>
              <a:prstGeom prst="rect">
                <a:avLst/>
              </a:prstGeom>
              <a:blipFill>
                <a:blip r:embed="rId2"/>
                <a:stretch>
                  <a:fillRect l="-451" t="-825" r="-169" b="-16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2390451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grpSp>
        <p:nvGrpSpPr>
          <p:cNvPr id="3" name="Group 2"/>
          <p:cNvGrpSpPr/>
          <p:nvPr/>
        </p:nvGrpSpPr>
        <p:grpSpPr>
          <a:xfrm>
            <a:off x="992805" y="1001469"/>
            <a:ext cx="1622979" cy="1531868"/>
            <a:chOff x="985602" y="4712727"/>
            <a:chExt cx="1053060" cy="968545"/>
          </a:xfrm>
        </p:grpSpPr>
        <p:cxnSp>
          <p:nvCxnSpPr>
            <p:cNvPr id="4" name="Straight Arrow Connector 3"/>
            <p:cNvCxnSpPr/>
            <p:nvPr/>
          </p:nvCxnSpPr>
          <p:spPr>
            <a:xfrm>
              <a:off x="1184223" y="4931764"/>
              <a:ext cx="8544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176728" y="4939259"/>
              <a:ext cx="0" cy="742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641422" y="4712727"/>
              <a:ext cx="397240" cy="233515"/>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7" name="TextBox 6"/>
            <p:cNvSpPr txBox="1"/>
            <p:nvPr/>
          </p:nvSpPr>
          <p:spPr>
            <a:xfrm>
              <a:off x="985602" y="5306693"/>
              <a:ext cx="397240" cy="233515"/>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j</a:t>
              </a:r>
              <a:endParaRPr lang="en-US" dirty="0">
                <a:latin typeface="Times New Roman" panose="02020603050405020304" pitchFamily="18" charset="0"/>
                <a:cs typeface="Times New Roman" panose="02020603050405020304" pitchFamily="18" charset="0"/>
              </a:endParaRPr>
            </a:p>
          </p:txBody>
        </p:sp>
      </p:grpSp>
      <p:grpSp>
        <p:nvGrpSpPr>
          <p:cNvPr id="29" name="Group 28"/>
          <p:cNvGrpSpPr/>
          <p:nvPr/>
        </p:nvGrpSpPr>
        <p:grpSpPr>
          <a:xfrm>
            <a:off x="1861644" y="2016177"/>
            <a:ext cx="3010158" cy="2315980"/>
            <a:chOff x="1861644" y="2016177"/>
            <a:chExt cx="3010158" cy="2315980"/>
          </a:xfrm>
        </p:grpSpPr>
        <p:grpSp>
          <p:nvGrpSpPr>
            <p:cNvPr id="8" name="Group 7"/>
            <p:cNvGrpSpPr/>
            <p:nvPr/>
          </p:nvGrpSpPr>
          <p:grpSpPr>
            <a:xfrm>
              <a:off x="2375942" y="2601254"/>
              <a:ext cx="2495860" cy="1080689"/>
              <a:chOff x="1888761" y="5119141"/>
              <a:chExt cx="1346974" cy="562131"/>
            </a:xfrm>
          </p:grpSpPr>
          <p:sp>
            <p:nvSpPr>
              <p:cNvPr id="9" name="Rectangle 8"/>
              <p:cNvSpPr/>
              <p:nvPr/>
            </p:nvSpPr>
            <p:spPr>
              <a:xfrm>
                <a:off x="1888761" y="5119141"/>
                <a:ext cx="562131" cy="562131"/>
              </a:xfrm>
              <a:prstGeom prst="rect">
                <a:avLst/>
              </a:prstGeom>
              <a:blipFill>
                <a:blip r:embed="rId3"/>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58387" y="5119141"/>
                <a:ext cx="562131" cy="56213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051511" y="5328126"/>
                <a:ext cx="1184224" cy="160093"/>
              </a:xfrm>
              <a:prstGeom prst="rect">
                <a:avLst/>
              </a:prstGeom>
              <a:noFill/>
            </p:spPr>
            <p:txBody>
              <a:bodyPr wrap="square" rtlCol="0">
                <a:spAutoFit/>
              </a:bodyPr>
              <a:lstStyle/>
              <a:p>
                <a:r>
                  <a:rPr lang="en-US" sz="1400" dirty="0" smtClean="0">
                    <a:latin typeface="Times New Roman" panose="02020603050405020304" pitchFamily="18" charset="0"/>
                    <a:cs typeface="Times New Roman" panose="02020603050405020304" pitchFamily="18" charset="0"/>
                  </a:rPr>
                  <a:t>(</a:t>
                </a:r>
                <a:r>
                  <a:rPr lang="en-US" sz="1400" dirty="0" err="1" smtClean="0">
                    <a:latin typeface="Times New Roman" panose="02020603050405020304" pitchFamily="18" charset="0"/>
                    <a:cs typeface="Times New Roman" panose="02020603050405020304" pitchFamily="18" charset="0"/>
                  </a:rPr>
                  <a:t>j,i</a:t>
                </a:r>
                <a:r>
                  <a:rPr lang="en-US" sz="1400" dirty="0" smtClean="0">
                    <a:latin typeface="Times New Roman" panose="02020603050405020304" pitchFamily="18" charset="0"/>
                    <a:cs typeface="Times New Roman" panose="02020603050405020304" pitchFamily="18" charset="0"/>
                  </a:rPr>
                  <a:t>)                 (j,i+1)</a:t>
                </a:r>
                <a:endParaRPr lang="en-US" sz="1400" dirty="0">
                  <a:latin typeface="Times New Roman" panose="02020603050405020304" pitchFamily="18" charset="0"/>
                  <a:cs typeface="Times New Roman" panose="02020603050405020304" pitchFamily="18" charset="0"/>
                </a:endParaRPr>
              </a:p>
            </p:txBody>
          </p:sp>
        </p:grpSp>
        <p:cxnSp>
          <p:nvCxnSpPr>
            <p:cNvPr id="14" name="Straight Connector 13"/>
            <p:cNvCxnSpPr/>
            <p:nvPr/>
          </p:nvCxnSpPr>
          <p:spPr>
            <a:xfrm>
              <a:off x="3417536" y="2016177"/>
              <a:ext cx="0" cy="2315980"/>
            </a:xfrm>
            <a:prstGeom prst="line">
              <a:avLst/>
            </a:prstGeom>
            <a:ln w="1905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369632" y="3172156"/>
              <a:ext cx="277317"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2217660" y="3167168"/>
              <a:ext cx="310686"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861644" y="2777629"/>
                  <a:ext cx="1325397" cy="391646"/>
                </a:xfrm>
                <a:prstGeom prst="rect">
                  <a:avLst/>
                </a:prstGeom>
                <a:noFill/>
              </p:spPr>
              <p:txBody>
                <a:bodyPr wrap="square" rtlCol="0">
                  <a:spAutoFit/>
                </a:bodyPr>
                <a:lstStyle/>
                <a:p>
                  <a14:m>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oMath>
                  </a14:m>
                  <a:r>
                    <a:rPr lang="en-US" dirty="0" smtClean="0">
                      <a:solidFill>
                        <a:srgbClr val="0000FF"/>
                      </a:solidFill>
                    </a:rPr>
                    <a:t> </a:t>
                  </a:r>
                  <a:endParaRPr lang="en-US" dirty="0">
                    <a:solidFill>
                      <a:srgbClr val="0000FF"/>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861644" y="2777629"/>
                  <a:ext cx="1325397" cy="391646"/>
                </a:xfrm>
                <a:prstGeom prst="rect">
                  <a:avLst/>
                </a:prstGeom>
                <a:blipFill>
                  <a:blip r:embed="rId4"/>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449936" y="2863125"/>
                  <a:ext cx="3440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oMath>
                    </m:oMathPara>
                  </a14:m>
                  <a:endParaRPr lang="en-US" dirty="0">
                    <a:solidFill>
                      <a:srgbClr val="0000FF"/>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449936" y="2863125"/>
                  <a:ext cx="344046" cy="391646"/>
                </a:xfrm>
                <a:prstGeom prst="rect">
                  <a:avLst/>
                </a:prstGeom>
                <a:blipFill>
                  <a:blip r:embed="rId5"/>
                  <a:stretch>
                    <a:fillRect r="-128571" b="-7813"/>
                  </a:stretch>
                </a:blipFill>
              </p:spPr>
              <p:txBody>
                <a:bodyPr/>
                <a:lstStyle/>
                <a:p>
                  <a:r>
                    <a:rPr lang="en-US">
                      <a:noFill/>
                    </a:rPr>
                    <a:t> </a:t>
                  </a:r>
                </a:p>
              </p:txBody>
            </p:sp>
          </mc:Fallback>
        </mc:AlternateContent>
      </p:grpSp>
      <p:grpSp>
        <p:nvGrpSpPr>
          <p:cNvPr id="30" name="Group 29"/>
          <p:cNvGrpSpPr/>
          <p:nvPr/>
        </p:nvGrpSpPr>
        <p:grpSpPr>
          <a:xfrm rot="5400000">
            <a:off x="7119858" y="1796800"/>
            <a:ext cx="2097076" cy="2315980"/>
            <a:chOff x="2375942" y="2016177"/>
            <a:chExt cx="2097076" cy="2315980"/>
          </a:xfrm>
        </p:grpSpPr>
        <p:grpSp>
          <p:nvGrpSpPr>
            <p:cNvPr id="31" name="Group 30"/>
            <p:cNvGrpSpPr/>
            <p:nvPr/>
          </p:nvGrpSpPr>
          <p:grpSpPr>
            <a:xfrm>
              <a:off x="2375942" y="2601253"/>
              <a:ext cx="2097076" cy="1080689"/>
              <a:chOff x="1888761" y="5119141"/>
              <a:chExt cx="1131757" cy="562131"/>
            </a:xfrm>
          </p:grpSpPr>
          <p:sp>
            <p:nvSpPr>
              <p:cNvPr id="39" name="Rectangle 38"/>
              <p:cNvSpPr/>
              <p:nvPr/>
            </p:nvSpPr>
            <p:spPr>
              <a:xfrm>
                <a:off x="1888761" y="5119141"/>
                <a:ext cx="562131" cy="562131"/>
              </a:xfrm>
              <a:prstGeom prst="rect">
                <a:avLst/>
              </a:prstGeom>
              <a:blipFill>
                <a:blip r:embed="rId3"/>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458387" y="5119141"/>
                <a:ext cx="562131" cy="56213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p:nvCxnSpPr>
          <p:spPr>
            <a:xfrm>
              <a:off x="3417536" y="2016177"/>
              <a:ext cx="0" cy="231598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 name="TextBox 47"/>
              <p:cNvSpPr txBox="1"/>
              <p:nvPr/>
            </p:nvSpPr>
            <p:spPr>
              <a:xfrm>
                <a:off x="1079292" y="4429593"/>
                <a:ext cx="4099810" cy="1477328"/>
              </a:xfrm>
              <a:prstGeom prst="rect">
                <a:avLst/>
              </a:prstGeom>
              <a:noFill/>
            </p:spPr>
            <p:txBody>
              <a:bodyPr wrap="square" rtlCol="0">
                <a:spAutoFit/>
              </a:bodyPr>
              <a:lstStyle/>
              <a:p>
                <a:r>
                  <a:rPr lang="zh-CN" altLang="en-US" dirty="0" smtClean="0"/>
                  <a:t>左侧不可穿透：</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𝑉𝑋</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𝑉𝑋</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oMath>
                  </m:oMathPara>
                </a14:m>
                <a:endParaRPr lang="en-US" dirty="0" smtClean="0"/>
              </a:p>
              <a:p>
                <a:r>
                  <a:rPr lang="zh-CN" altLang="en-US" dirty="0"/>
                  <a:t>左</a:t>
                </a:r>
                <a:r>
                  <a:rPr lang="zh-CN" altLang="en-US" dirty="0" smtClean="0"/>
                  <a:t>侧无滑动：</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𝑉𝑌</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𝑉𝑌</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𝑉𝑌</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𝑉𝑌</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1079292" y="4429593"/>
                <a:ext cx="4099810" cy="1477328"/>
              </a:xfrm>
              <a:prstGeom prst="rect">
                <a:avLst/>
              </a:prstGeom>
              <a:blipFill>
                <a:blip r:embed="rId6"/>
                <a:stretch>
                  <a:fillRect l="-1189" t="-2479" b="-2479"/>
                </a:stretch>
              </a:blipFill>
            </p:spPr>
            <p:txBody>
              <a:bodyPr/>
              <a:lstStyle/>
              <a:p>
                <a:r>
                  <a:rPr lang="en-US">
                    <a:noFill/>
                  </a:rPr>
                  <a:t> </a:t>
                </a:r>
              </a:p>
            </p:txBody>
          </p:sp>
        </mc:Fallback>
      </mc:AlternateContent>
      <p:cxnSp>
        <p:nvCxnSpPr>
          <p:cNvPr id="52" name="Straight Arrow Connector 51"/>
          <p:cNvCxnSpPr/>
          <p:nvPr/>
        </p:nvCxnSpPr>
        <p:spPr>
          <a:xfrm>
            <a:off x="2896739" y="2427049"/>
            <a:ext cx="0" cy="3761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899238" y="3486351"/>
            <a:ext cx="0" cy="3761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3952221" y="2358240"/>
            <a:ext cx="0" cy="3812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3939730" y="3477508"/>
            <a:ext cx="0" cy="38129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585804" y="2061149"/>
                <a:ext cx="51341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2585804" y="2061149"/>
                <a:ext cx="513413" cy="391646"/>
              </a:xfrm>
              <a:prstGeom prst="rect">
                <a:avLst/>
              </a:prstGeom>
              <a:blipFill>
                <a:blip r:embed="rId7"/>
                <a:stretch>
                  <a:fillRect r="-55952"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3705068" y="2041164"/>
                <a:ext cx="51341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705068" y="2041164"/>
                <a:ext cx="513413" cy="391646"/>
              </a:xfrm>
              <a:prstGeom prst="rect">
                <a:avLst/>
              </a:prstGeom>
              <a:blipFill>
                <a:blip r:embed="rId8"/>
                <a:stretch>
                  <a:fillRect r="-96429"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2638269" y="3721307"/>
                <a:ext cx="51341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2638269" y="3721307"/>
                <a:ext cx="513413" cy="391646"/>
              </a:xfrm>
              <a:prstGeom prst="rect">
                <a:avLst/>
              </a:prstGeom>
              <a:blipFill>
                <a:blip r:embed="rId9"/>
                <a:stretch>
                  <a:fillRect r="-11905"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3695514" y="3744060"/>
                <a:ext cx="51341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m:t>
                          </m:r>
                          <m:r>
                            <a:rPr lang="en-US" b="0" i="1"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695514" y="3744060"/>
                <a:ext cx="513413" cy="391646"/>
              </a:xfrm>
              <a:prstGeom prst="rect">
                <a:avLst/>
              </a:prstGeom>
              <a:blipFill>
                <a:blip r:embed="rId10"/>
                <a:stretch>
                  <a:fillRect r="-54762" b="-9375"/>
                </a:stretch>
              </a:blipFill>
            </p:spPr>
            <p:txBody>
              <a:bodyPr/>
              <a:lstStyle/>
              <a:p>
                <a:r>
                  <a:rPr lang="en-US">
                    <a:noFill/>
                  </a:rPr>
                  <a:t> </a:t>
                </a:r>
              </a:p>
            </p:txBody>
          </p:sp>
        </mc:Fallback>
      </mc:AlternateContent>
      <p:sp>
        <p:nvSpPr>
          <p:cNvPr id="62" name="TextBox 61"/>
          <p:cNvSpPr txBox="1"/>
          <p:nvPr/>
        </p:nvSpPr>
        <p:spPr>
          <a:xfrm>
            <a:off x="7914807" y="2182812"/>
            <a:ext cx="801295" cy="1477328"/>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j,i</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(j+1,i)</a:t>
            </a:r>
            <a:endParaRPr lang="en-US" dirty="0">
              <a:latin typeface="Times New Roman" panose="02020603050405020304" pitchFamily="18" charset="0"/>
              <a:cs typeface="Times New Roman" panose="02020603050405020304" pitchFamily="18" charset="0"/>
            </a:endParaRPr>
          </a:p>
        </p:txBody>
      </p:sp>
      <p:cxnSp>
        <p:nvCxnSpPr>
          <p:cNvPr id="64" name="Straight Arrow Connector 63"/>
          <p:cNvCxnSpPr/>
          <p:nvPr/>
        </p:nvCxnSpPr>
        <p:spPr>
          <a:xfrm flipV="1">
            <a:off x="8192125" y="1648920"/>
            <a:ext cx="0" cy="4145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8192125" y="3816170"/>
            <a:ext cx="0" cy="3490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8177137" y="1526081"/>
                <a:ext cx="2943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8177137" y="1526081"/>
                <a:ext cx="294354" cy="391646"/>
              </a:xfrm>
              <a:prstGeom prst="rect">
                <a:avLst/>
              </a:prstGeom>
              <a:blipFill>
                <a:blip r:embed="rId11"/>
                <a:stretch>
                  <a:fillRect r="-167347"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8187132" y="3956974"/>
                <a:ext cx="29435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𝑖</m:t>
                          </m:r>
                        </m:sub>
                      </m:sSub>
                    </m:oMath>
                  </m:oMathPara>
                </a14:m>
                <a:endParaRPr lang="en-US" dirty="0">
                  <a:solidFill>
                    <a:srgbClr val="FF0000"/>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8187132" y="3956974"/>
                <a:ext cx="294354" cy="391646"/>
              </a:xfrm>
              <a:prstGeom prst="rect">
                <a:avLst/>
              </a:prstGeom>
              <a:blipFill>
                <a:blip r:embed="rId12"/>
                <a:stretch>
                  <a:fillRect r="-172917"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2953391" y="1610263"/>
                <a:ext cx="108895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𝑖</m:t>
                          </m:r>
                        </m:sub>
                      </m:sSub>
                      <m:r>
                        <a:rPr lang="en-US" b="0" i="1" smtClean="0">
                          <a:solidFill>
                            <a:srgbClr val="0000FF"/>
                          </a:solidFill>
                          <a:latin typeface="Cambria Math" panose="02040503050406030204" pitchFamily="18" charset="0"/>
                        </a:rPr>
                        <m:t>=0</m:t>
                      </m:r>
                    </m:oMath>
                  </m:oMathPara>
                </a14:m>
                <a:endParaRPr lang="en-US" dirty="0">
                  <a:solidFill>
                    <a:srgbClr val="0000FF"/>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2953391" y="1610263"/>
                <a:ext cx="1088957" cy="391646"/>
              </a:xfrm>
              <a:prstGeom prst="rect">
                <a:avLst/>
              </a:prstGeom>
              <a:blipFill>
                <a:blip r:embed="rId13"/>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9288911" y="2750696"/>
                <a:ext cx="1129253"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𝑣</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=0</m:t>
                      </m:r>
                    </m:oMath>
                  </m:oMathPara>
                </a14:m>
                <a:endParaRPr lang="en-US" dirty="0">
                  <a:solidFill>
                    <a:srgbClr val="FF0000"/>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9288911" y="2750696"/>
                <a:ext cx="1129253" cy="391646"/>
              </a:xfrm>
              <a:prstGeom prst="rect">
                <a:avLst/>
              </a:prstGeom>
              <a:blipFill>
                <a:blip r:embed="rId1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613169" y="4432093"/>
                <a:ext cx="4099810" cy="1477328"/>
              </a:xfrm>
              <a:prstGeom prst="rect">
                <a:avLst/>
              </a:prstGeom>
              <a:noFill/>
            </p:spPr>
            <p:txBody>
              <a:bodyPr wrap="square" rtlCol="0">
                <a:spAutoFit/>
              </a:bodyPr>
              <a:lstStyle/>
              <a:p>
                <a:r>
                  <a:rPr lang="zh-CN" altLang="en-US" dirty="0" smtClean="0"/>
                  <a:t>上侧不可穿透：</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𝑉𝑌</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𝑉𝑌</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smtClean="0"/>
              </a:p>
              <a:p>
                <a:r>
                  <a:rPr lang="zh-CN" altLang="en-US" dirty="0" smtClean="0"/>
                  <a:t>上侧无滑动：</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𝑉𝑋</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𝑉𝑋</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−1</m:t>
                          </m:r>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𝑉𝑋</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e>
                      </m:d>
                      <m:r>
                        <a:rPr lang="en-US" b="0" i="1" smtClean="0">
                          <a:latin typeface="Cambria Math" panose="02040503050406030204" pitchFamily="18" charset="0"/>
                        </a:rPr>
                        <m:t>=−</m:t>
                      </m:r>
                      <m:r>
                        <a:rPr lang="en-US" b="0" i="1" smtClean="0">
                          <a:latin typeface="Cambria Math" panose="02040503050406030204" pitchFamily="18" charset="0"/>
                        </a:rPr>
                        <m:t>𝑉𝑋</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𝑖</m:t>
                      </m:r>
                      <m:r>
                        <a:rPr lang="en-US" b="0" i="1" smtClean="0">
                          <a:latin typeface="Cambria Math" panose="02040503050406030204" pitchFamily="18" charset="0"/>
                        </a:rPr>
                        <m:t>)</m:t>
                      </m:r>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6613169" y="4432093"/>
                <a:ext cx="4099810" cy="1477328"/>
              </a:xfrm>
              <a:prstGeom prst="rect">
                <a:avLst/>
              </a:prstGeom>
              <a:blipFill>
                <a:blip r:embed="rId15"/>
                <a:stretch>
                  <a:fillRect l="-1339" t="-2066" b="-2893"/>
                </a:stretch>
              </a:blipFill>
            </p:spPr>
            <p:txBody>
              <a:bodyPr/>
              <a:lstStyle/>
              <a:p>
                <a:r>
                  <a:rPr lang="en-US">
                    <a:noFill/>
                  </a:rPr>
                  <a:t> </a:t>
                </a:r>
              </a:p>
            </p:txBody>
          </p:sp>
        </mc:Fallback>
      </mc:AlternateContent>
      <p:cxnSp>
        <p:nvCxnSpPr>
          <p:cNvPr id="73" name="Straight Arrow Connector 72"/>
          <p:cNvCxnSpPr/>
          <p:nvPr/>
        </p:nvCxnSpPr>
        <p:spPr>
          <a:xfrm>
            <a:off x="8566879" y="2358240"/>
            <a:ext cx="359764"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7497584" y="2383225"/>
            <a:ext cx="359764"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7497584" y="3486351"/>
            <a:ext cx="297301"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8566879" y="3496346"/>
            <a:ext cx="307298" cy="0"/>
          </a:xfrm>
          <a:prstGeom prst="straightConnector1">
            <a:avLst/>
          </a:prstGeom>
          <a:ln w="190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6753069" y="2182812"/>
                <a:ext cx="64457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oMath>
                  </m:oMathPara>
                </a14:m>
                <a:endParaRPr lang="en-US" dirty="0">
                  <a:solidFill>
                    <a:srgbClr val="0000FF"/>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6753069" y="2182812"/>
                <a:ext cx="644577" cy="391646"/>
              </a:xfrm>
              <a:prstGeom prst="rect">
                <a:avLst/>
              </a:prstGeom>
              <a:blipFill>
                <a:blip r:embed="rId16"/>
                <a:stretch>
                  <a:fillRect r="-20755"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p:cNvSpPr txBox="1"/>
              <p:nvPr/>
            </p:nvSpPr>
            <p:spPr>
              <a:xfrm>
                <a:off x="8929139" y="2170322"/>
                <a:ext cx="64457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𝑖</m:t>
                          </m:r>
                        </m:sub>
                      </m:sSub>
                    </m:oMath>
                  </m:oMathPara>
                </a14:m>
                <a:endParaRPr lang="en-US" dirty="0">
                  <a:solidFill>
                    <a:srgbClr val="0000FF"/>
                  </a:solidFill>
                </a:endParaRPr>
              </a:p>
            </p:txBody>
          </p:sp>
        </mc:Choice>
        <mc:Fallback xmlns="">
          <p:sp>
            <p:nvSpPr>
              <p:cNvPr id="86" name="TextBox 85"/>
              <p:cNvSpPr txBox="1">
                <a:spLocks noRot="1" noChangeAspect="1" noMove="1" noResize="1" noEditPoints="1" noAdjustHandles="1" noChangeArrowheads="1" noChangeShapeType="1" noTextEdit="1"/>
              </p:cNvSpPr>
              <p:nvPr/>
            </p:nvSpPr>
            <p:spPr>
              <a:xfrm>
                <a:off x="8929139" y="2170322"/>
                <a:ext cx="644577" cy="391646"/>
              </a:xfrm>
              <a:prstGeom prst="rect">
                <a:avLst/>
              </a:prstGeom>
              <a:blipFill>
                <a:blip r:embed="rId17"/>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8916649" y="3297084"/>
                <a:ext cx="644577"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+1,</m:t>
                          </m:r>
                          <m:r>
                            <a:rPr lang="en-US" b="0" i="1" smtClean="0">
                              <a:solidFill>
                                <a:srgbClr val="0000FF"/>
                              </a:solidFill>
                              <a:latin typeface="Cambria Math" panose="02040503050406030204" pitchFamily="18" charset="0"/>
                            </a:rPr>
                            <m:t>𝑖</m:t>
                          </m:r>
                        </m:sub>
                      </m:sSub>
                    </m:oMath>
                  </m:oMathPara>
                </a14:m>
                <a:endParaRPr lang="en-US" dirty="0">
                  <a:solidFill>
                    <a:srgbClr val="0000FF"/>
                  </a:solidFill>
                </a:endParaRPr>
              </a:p>
            </p:txBody>
          </p:sp>
        </mc:Choice>
        <mc:Fallback xmlns="">
          <p:sp>
            <p:nvSpPr>
              <p:cNvPr id="87" name="TextBox 86"/>
              <p:cNvSpPr txBox="1">
                <a:spLocks noRot="1" noChangeAspect="1" noMove="1" noResize="1" noEditPoints="1" noAdjustHandles="1" noChangeArrowheads="1" noChangeShapeType="1" noTextEdit="1"/>
              </p:cNvSpPr>
              <p:nvPr/>
            </p:nvSpPr>
            <p:spPr>
              <a:xfrm>
                <a:off x="8916649" y="3297084"/>
                <a:ext cx="644577" cy="391646"/>
              </a:xfrm>
              <a:prstGeom prst="rect">
                <a:avLst/>
              </a:prstGeom>
              <a:blipFill>
                <a:blip r:embed="rId18"/>
                <a:stretch>
                  <a:fillRect r="-21905"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6538362" y="3299584"/>
                <a:ext cx="889268"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00FF"/>
                          </a:solidFill>
                          <a:latin typeface="Cambria Math" panose="02040503050406030204" pitchFamily="18" charset="0"/>
                        </a:rPr>
                        <m:t>𝑣</m:t>
                      </m:r>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𝑥</m:t>
                          </m:r>
                        </m:e>
                        <m:sub>
                          <m:r>
                            <a:rPr lang="en-US" b="0" i="1" smtClean="0">
                              <a:solidFill>
                                <a:srgbClr val="0000FF"/>
                              </a:solidFill>
                              <a:latin typeface="Cambria Math" panose="02040503050406030204" pitchFamily="18" charset="0"/>
                            </a:rPr>
                            <m:t>𝑗</m:t>
                          </m:r>
                          <m:r>
                            <a:rPr lang="en-US" b="0" i="1" smtClean="0">
                              <a:solidFill>
                                <a:srgbClr val="0000FF"/>
                              </a:solidFill>
                              <a:latin typeface="Cambria Math" panose="02040503050406030204" pitchFamily="18" charset="0"/>
                            </a:rPr>
                            <m:t>+1,</m:t>
                          </m:r>
                          <m:r>
                            <a:rPr lang="en-US" b="0" i="1" smtClean="0">
                              <a:solidFill>
                                <a:srgbClr val="0000FF"/>
                              </a:solidFill>
                              <a:latin typeface="Cambria Math" panose="02040503050406030204" pitchFamily="18" charset="0"/>
                            </a:rPr>
                            <m:t>𝑖</m:t>
                          </m:r>
                          <m:r>
                            <a:rPr lang="en-US" b="0" i="1" smtClean="0">
                              <a:solidFill>
                                <a:srgbClr val="0000FF"/>
                              </a:solidFill>
                              <a:latin typeface="Cambria Math" panose="02040503050406030204" pitchFamily="18" charset="0"/>
                            </a:rPr>
                            <m:t>−1</m:t>
                          </m:r>
                        </m:sub>
                      </m:sSub>
                    </m:oMath>
                  </m:oMathPara>
                </a14:m>
                <a:endParaRPr lang="en-US" dirty="0">
                  <a:solidFill>
                    <a:srgbClr val="0000FF"/>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6538362" y="3299584"/>
                <a:ext cx="889268" cy="391646"/>
              </a:xfrm>
              <a:prstGeom prst="rect">
                <a:avLst/>
              </a:prstGeom>
              <a:blipFill>
                <a:blip r:embed="rId19"/>
                <a:stretch>
                  <a:fillRect r="-12414" b="-7692"/>
                </a:stretch>
              </a:blipFill>
            </p:spPr>
            <p:txBody>
              <a:bodyPr/>
              <a:lstStyle/>
              <a:p>
                <a:r>
                  <a:rPr lang="en-US">
                    <a:noFill/>
                  </a:rPr>
                  <a:t> </a:t>
                </a:r>
              </a:p>
            </p:txBody>
          </p:sp>
        </mc:Fallback>
      </mc:AlternateContent>
    </p:spTree>
    <p:extLst>
      <p:ext uri="{BB962C8B-B14F-4D97-AF65-F5344CB8AC3E}">
        <p14:creationId xmlns:p14="http://schemas.microsoft.com/office/powerpoint/2010/main" val="1328656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34518" y="1206708"/>
                <a:ext cx="11115207" cy="4247317"/>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关于晶体运动区和多孔区界面附近如何使用动压？在多孔介质区，动压是通过有效动压表达的，即：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𝑃𝐷</m:t>
                    </m:r>
                    <m:r>
                      <a:rPr lang="zh-CN" altLang="en-US" i="1">
                        <a:latin typeface="Cambria Math" panose="02040503050406030204" pitchFamily="18" charset="0"/>
                      </a:rPr>
                      <m:t>；</m:t>
                    </m:r>
                  </m:oMath>
                </a14:m>
                <a:r>
                  <a:rPr lang="zh-CN" altLang="en-US" dirty="0" smtClean="0"/>
                  <a:t>在晶体运动区，有效动压为：</a:t>
                </a:r>
                <a14:m>
                  <m:oMath xmlns:m="http://schemas.openxmlformats.org/officeDocument/2006/math">
                    <m:r>
                      <a:rPr lang="en-US" altLang="zh-CN" b="0" i="1" smtClean="0">
                        <a:latin typeface="Cambria Math" panose="02040503050406030204" pitchFamily="18" charset="0"/>
                      </a:rPr>
                      <m:t>𝑃𝐷</m:t>
                    </m:r>
                  </m:oMath>
                </a14:m>
                <a:r>
                  <a:rPr lang="zh-CN" altLang="en-US" dirty="0" smtClean="0"/>
                  <a:t>。由于晶体运动区到多孔区的分界是由流变学变量</a:t>
                </a:r>
                <a:r>
                  <a:rPr lang="en-US" altLang="zh-CN" dirty="0" smtClean="0"/>
                  <a:t>FSCR1</a:t>
                </a:r>
                <a:r>
                  <a:rPr lang="zh-CN" altLang="en-US" dirty="0" smtClean="0"/>
                  <a:t>来控制的，</a:t>
                </a:r>
                <a:r>
                  <a:rPr lang="en-US" altLang="zh-CN" dirty="0" smtClean="0"/>
                  <a:t>FSCR1</a:t>
                </a:r>
                <a:r>
                  <a:rPr lang="zh-CN" altLang="en-US" dirty="0" smtClean="0"/>
                  <a:t>是一个标量，这表明两者的分界线是接近突变的，而不是缓慢过渡的。这种突变可能会导致压力</a:t>
                </a:r>
                <a:r>
                  <a:rPr lang="zh-CN" altLang="en-US" dirty="0"/>
                  <a:t>发</a:t>
                </a:r>
                <a:r>
                  <a:rPr lang="zh-CN" altLang="en-US" dirty="0" smtClean="0"/>
                  <a:t>生突变，进而导致速度发生突变。</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从动量守恒方程的建立出发，以</a:t>
                </a:r>
                <a:r>
                  <a:rPr lang="en-US" altLang="zh-CN" dirty="0" smtClean="0"/>
                  <a:t>X</a:t>
                </a:r>
                <a:r>
                  <a:rPr lang="zh-CN" altLang="en-US" dirty="0" smtClean="0"/>
                  <a:t>方向为例，</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时间内速度微元体中动量变化量</a:t>
                </a:r>
                <a:r>
                  <a:rPr lang="en-US" altLang="zh-CN" dirty="0" smtClean="0"/>
                  <a:t>+</a:t>
                </a:r>
                <a:r>
                  <a:rPr lang="zh-CN" altLang="en-US" dirty="0" smtClean="0"/>
                  <a:t>液相流动</a:t>
                </a:r>
                <a:r>
                  <a:rPr lang="zh-CN" altLang="en-US" dirty="0"/>
                  <a:t>带来的动量变化</a:t>
                </a:r>
                <a:r>
                  <a:rPr lang="zh-CN" altLang="en-US" dirty="0" smtClean="0"/>
                  <a:t>量</a:t>
                </a:r>
                <a:r>
                  <a:rPr lang="en-US" altLang="zh-CN" dirty="0" smtClean="0"/>
                  <a:t>+</a:t>
                </a:r>
                <a:r>
                  <a:rPr lang="zh-CN" altLang="en-US" dirty="0"/>
                  <a:t>晶体运动带来的动量变</a:t>
                </a:r>
                <a:r>
                  <a:rPr lang="zh-CN" altLang="en-US" dirty="0" smtClean="0"/>
                  <a:t>化</a:t>
                </a:r>
                <a:r>
                  <a:rPr lang="en-US" altLang="zh-CN" dirty="0" smtClean="0"/>
                  <a:t>=</a:t>
                </a:r>
                <a:r>
                  <a:rPr lang="zh-CN" altLang="en-US" dirty="0"/>
                  <a:t>作用在速度微元体表面的面力产生的冲</a:t>
                </a:r>
                <a:r>
                  <a:rPr lang="zh-CN" altLang="en-US" dirty="0" smtClean="0"/>
                  <a:t>量</a:t>
                </a:r>
                <a:r>
                  <a:rPr lang="en-US" altLang="zh-CN" dirty="0" smtClean="0"/>
                  <a:t>+</a:t>
                </a:r>
                <a:r>
                  <a:rPr lang="zh-CN" altLang="en-US" dirty="0"/>
                  <a:t>速度微元体体力产生的冲</a:t>
                </a:r>
                <a:r>
                  <a:rPr lang="zh-CN" altLang="en-US" dirty="0" smtClean="0"/>
                  <a:t>量。</a:t>
                </a:r>
                <a:r>
                  <a:rPr lang="zh-CN" altLang="en-US" dirty="0"/>
                  <a:t>作用在速度微元体表面的面</a:t>
                </a:r>
                <a:r>
                  <a:rPr lang="zh-CN" altLang="en-US" dirty="0" smtClean="0"/>
                  <a:t>力包括压力和</a:t>
                </a:r>
                <a:r>
                  <a:rPr lang="zh-CN" altLang="en-US" dirty="0"/>
                  <a:t>应</a:t>
                </a:r>
                <a:r>
                  <a:rPr lang="zh-CN" altLang="en-US" dirty="0" smtClean="0"/>
                  <a:t>力（正应力</a:t>
                </a:r>
                <a:r>
                  <a:rPr lang="en-US" altLang="zh-CN" dirty="0" smtClean="0"/>
                  <a:t>+</a:t>
                </a:r>
                <a:r>
                  <a:rPr lang="zh-CN" altLang="en-US" dirty="0" smtClean="0"/>
                  <a:t>剪应力）。</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压力对应的冲量</a:t>
                </a:r>
                <a:r>
                  <a:rPr lang="en-US" altLang="zh-CN" dirty="0" smtClean="0"/>
                  <a:t>=</a:t>
                </a:r>
                <a:r>
                  <a:rPr lang="zh-CN" altLang="en-US" dirty="0" smtClean="0"/>
                  <a:t>压力*面积*时间。对于晶体运动区，面积即是速度微元体的面积，相当于将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设定为</a:t>
                </a:r>
                <a:r>
                  <a:rPr lang="en-US" altLang="zh-CN" dirty="0" smtClean="0"/>
                  <a:t>1.0</a:t>
                </a:r>
                <a:r>
                  <a:rPr lang="zh-CN" altLang="en-US" dirty="0" smtClean="0"/>
                  <a:t>；对于多孔介质区，面积仅为液相对应的大小（即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）。这是因为晶体运动区混合物对多孔介质区固体部分的压力作用会被</a:t>
                </a:r>
                <a:r>
                  <a:rPr lang="zh-CN" altLang="en-US" dirty="0"/>
                  <a:t>多孔介质区固</a:t>
                </a:r>
                <a:r>
                  <a:rPr lang="zh-CN" altLang="en-US" dirty="0" smtClean="0"/>
                  <a:t>体框架抵消（牛顿第三定律），且固体框架保持静止。</a:t>
                </a:r>
                <a:r>
                  <a:rPr lang="zh-CN" altLang="en-US" dirty="0" smtClean="0">
                    <a:solidFill>
                      <a:srgbClr val="FF0000"/>
                    </a:solidFill>
                  </a:rPr>
                  <a:t>只有多孔介质区内部纯液相才会因为压力变化而产生运动</a:t>
                </a:r>
                <a:r>
                  <a:rPr lang="zh-CN" altLang="en-US" dirty="0" smtClean="0"/>
                  <a:t>。因此，在两区分界面附近，按区的属性使用</a:t>
                </a:r>
                <a:r>
                  <a:rPr lang="zh-CN" altLang="en-US" dirty="0"/>
                  <a:t>实际</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或</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𝐿</m:t>
                        </m:r>
                      </m:sub>
                    </m:sSub>
                    <m:r>
                      <a:rPr lang="en-US" altLang="zh-CN" b="0" i="1" dirty="0" smtClean="0">
                        <a:latin typeface="Cambria Math" panose="02040503050406030204" pitchFamily="18" charset="0"/>
                      </a:rPr>
                      <m:t>=1</m:t>
                    </m:r>
                  </m:oMath>
                </a14:m>
                <a:r>
                  <a:rPr lang="zh-CN" altLang="en-US" dirty="0" smtClean="0"/>
                  <a:t>。同理，正应力也应</a:t>
                </a:r>
                <a:r>
                  <a:rPr lang="zh-CN" altLang="en-US" dirty="0"/>
                  <a:t>按区的属性使用实际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oMath>
                </a14:m>
                <a:r>
                  <a:rPr lang="zh-CN" altLang="en-US" dirty="0"/>
                  <a:t>或</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𝐿</m:t>
                        </m:r>
                      </m:sub>
                    </m:sSub>
                    <m:r>
                      <a:rPr lang="en-US" altLang="zh-CN" i="1" dirty="0">
                        <a:latin typeface="Cambria Math" panose="02040503050406030204" pitchFamily="18" charset="0"/>
                      </a:rPr>
                      <m:t>=1</m:t>
                    </m:r>
                  </m:oMath>
                </a14:m>
                <a:r>
                  <a:rPr lang="zh-CN" altLang="en-US" dirty="0" smtClean="0"/>
                  <a:t>。</a:t>
                </a:r>
                <a:endParaRPr lang="en-US" dirty="0" smtClean="0"/>
              </a:p>
              <a:p>
                <a:pPr marL="285750" indent="-285750">
                  <a:buFont typeface="Wingdings" panose="05000000000000000000" pitchFamily="2" charset="2"/>
                  <a:buChar char="§"/>
                </a:pP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34518" y="1206708"/>
                <a:ext cx="11115207" cy="4247317"/>
              </a:xfrm>
              <a:prstGeom prst="rect">
                <a:avLst/>
              </a:prstGeom>
              <a:blipFill>
                <a:blip r:embed="rId3"/>
                <a:stretch>
                  <a:fillRect l="-329" t="-861" r="-2467"/>
                </a:stretch>
              </a:blipFill>
            </p:spPr>
            <p:txBody>
              <a:bodyPr/>
              <a:lstStyle/>
              <a:p>
                <a:r>
                  <a:rPr lang="en-US">
                    <a:noFill/>
                  </a:rPr>
                  <a:t> </a:t>
                </a:r>
              </a:p>
            </p:txBody>
          </p:sp>
        </mc:Fallback>
      </mc:AlternateContent>
      <p:sp>
        <p:nvSpPr>
          <p:cNvPr id="5" name="Rectangle 4"/>
          <p:cNvSpPr/>
          <p:nvPr/>
        </p:nvSpPr>
        <p:spPr>
          <a:xfrm>
            <a:off x="1431561" y="5276538"/>
            <a:ext cx="1094282" cy="96686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32451" y="5276537"/>
            <a:ext cx="1094282" cy="96686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rved Left Arrow 6"/>
          <p:cNvSpPr/>
          <p:nvPr/>
        </p:nvSpPr>
        <p:spPr>
          <a:xfrm>
            <a:off x="3192841" y="5478668"/>
            <a:ext cx="276426" cy="607101"/>
          </a:xfrm>
          <a:prstGeom prst="curved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Left Arrow 8"/>
          <p:cNvSpPr/>
          <p:nvPr/>
        </p:nvSpPr>
        <p:spPr>
          <a:xfrm rot="10800000">
            <a:off x="2836534" y="5449982"/>
            <a:ext cx="276426" cy="607101"/>
          </a:xfrm>
          <a:prstGeom prst="curved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1431561" y="6434051"/>
            <a:ext cx="2195172" cy="276999"/>
          </a:xfrm>
          <a:prstGeom prst="rect">
            <a:avLst/>
          </a:prstGeom>
          <a:noFill/>
        </p:spPr>
        <p:txBody>
          <a:bodyPr wrap="square" rtlCol="0">
            <a:spAutoFit/>
          </a:bodyPr>
          <a:lstStyle/>
          <a:p>
            <a:pPr algn="ctr"/>
            <a:r>
              <a:rPr lang="zh-CN" altLang="en-US" sz="1200" dirty="0" smtClean="0"/>
              <a:t>多孔介质区             晶体运动区</a:t>
            </a:r>
            <a:endParaRPr lang="en-US" sz="1200" dirty="0"/>
          </a:p>
        </p:txBody>
      </p:sp>
      <p:sp>
        <p:nvSpPr>
          <p:cNvPr id="11" name="Lightning Bolt 10"/>
          <p:cNvSpPr/>
          <p:nvPr/>
        </p:nvSpPr>
        <p:spPr>
          <a:xfrm rot="8110742">
            <a:off x="2186346" y="5276725"/>
            <a:ext cx="249382" cy="557497"/>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loud 11"/>
          <p:cNvSpPr/>
          <p:nvPr/>
        </p:nvSpPr>
        <p:spPr>
          <a:xfrm>
            <a:off x="2059584" y="5555473"/>
            <a:ext cx="261257" cy="281301"/>
          </a:xfrm>
          <a:prstGeom prst="clou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Quad Arrow Callout 12"/>
          <p:cNvSpPr/>
          <p:nvPr/>
        </p:nvSpPr>
        <p:spPr>
          <a:xfrm>
            <a:off x="2253343" y="5798029"/>
            <a:ext cx="262153" cy="272143"/>
          </a:xfrm>
          <a:prstGeom prst="quadArrowCallou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xplosion 2 13"/>
          <p:cNvSpPr/>
          <p:nvPr/>
        </p:nvSpPr>
        <p:spPr>
          <a:xfrm>
            <a:off x="1882246" y="5785214"/>
            <a:ext cx="527958" cy="242208"/>
          </a:xfrm>
          <a:prstGeom prst="irregularSeal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4214553" y="5269859"/>
                <a:ext cx="7635172" cy="92333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对于剪应力，由于暂不考虑多孔区固体内部的剪应力，故仅有液相传递和承受剪应力，也只有纯液相才会因剪应力差异而产生粘滞阻力，影响流体运动。因此，</a:t>
                </a:r>
                <a:r>
                  <a:rPr lang="zh-CN" altLang="en-US" dirty="0"/>
                  <a:t>在两区分界面附近，按区的属性使用实际</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oMath>
                </a14:m>
                <a:r>
                  <a:rPr lang="zh-CN" altLang="en-US" dirty="0"/>
                  <a:t>或</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𝑓</m:t>
                        </m:r>
                      </m:e>
                      <m:sub>
                        <m:r>
                          <a:rPr lang="en-US" altLang="zh-CN" i="1" dirty="0">
                            <a:latin typeface="Cambria Math" panose="02040503050406030204" pitchFamily="18" charset="0"/>
                          </a:rPr>
                          <m:t>𝐿</m:t>
                        </m:r>
                      </m:sub>
                    </m:sSub>
                    <m:r>
                      <a:rPr lang="en-US" altLang="zh-CN" i="1" dirty="0">
                        <a:latin typeface="Cambria Math" panose="02040503050406030204" pitchFamily="18" charset="0"/>
                      </a:rPr>
                      <m:t>=1</m:t>
                    </m:r>
                  </m:oMath>
                </a14:m>
                <a:r>
                  <a:rPr lang="zh-CN" altLang="en-US" dirty="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214553" y="5269859"/>
                <a:ext cx="7635172" cy="923330"/>
              </a:xfrm>
              <a:prstGeom prst="rect">
                <a:avLst/>
              </a:prstGeom>
              <a:blipFill>
                <a:blip r:embed="rId4"/>
                <a:stretch>
                  <a:fillRect l="-479" t="-3289" r="-3591" b="-9211"/>
                </a:stretch>
              </a:blipFill>
            </p:spPr>
            <p:txBody>
              <a:bodyPr/>
              <a:lstStyle/>
              <a:p>
                <a:r>
                  <a:rPr lang="en-US">
                    <a:noFill/>
                  </a:rPr>
                  <a:t> </a:t>
                </a:r>
              </a:p>
            </p:txBody>
          </p:sp>
        </mc:Fallback>
      </mc:AlternateContent>
    </p:spTree>
    <p:extLst>
      <p:ext uri="{BB962C8B-B14F-4D97-AF65-F5344CB8AC3E}">
        <p14:creationId xmlns:p14="http://schemas.microsoft.com/office/powerpoint/2010/main" val="2268586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sp>
        <p:nvSpPr>
          <p:cNvPr id="3" name="TextBox 2"/>
          <p:cNvSpPr txBox="1"/>
          <p:nvPr/>
        </p:nvSpPr>
        <p:spPr>
          <a:xfrm>
            <a:off x="10013429" y="1754496"/>
            <a:ext cx="1409076" cy="461665"/>
          </a:xfrm>
          <a:prstGeom prst="rect">
            <a:avLst/>
          </a:prstGeom>
          <a:noFill/>
        </p:spPr>
        <p:txBody>
          <a:bodyPr wrap="square" rtlCol="0">
            <a:spAutoFit/>
          </a:bodyPr>
          <a:lstStyle/>
          <a:p>
            <a:r>
              <a:rPr lang="zh-CN" altLang="en-US" sz="2400" b="1" dirty="0" smtClean="0"/>
              <a:t>徐达鸣</a:t>
            </a:r>
            <a:endParaRPr lang="en-US" sz="2400" b="1" dirty="0"/>
          </a:p>
        </p:txBody>
      </p:sp>
      <p:pic>
        <p:nvPicPr>
          <p:cNvPr id="4" name="Picture 3"/>
          <p:cNvPicPr>
            <a:picLocks noChangeAspect="1"/>
          </p:cNvPicPr>
          <p:nvPr/>
        </p:nvPicPr>
        <p:blipFill>
          <a:blip r:embed="rId3"/>
          <a:stretch>
            <a:fillRect/>
          </a:stretch>
        </p:blipFill>
        <p:spPr>
          <a:xfrm>
            <a:off x="57302" y="2751509"/>
            <a:ext cx="8760313" cy="2562503"/>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7302" y="1215243"/>
            <a:ext cx="8779558" cy="1447838"/>
          </a:xfrm>
          <a:prstGeom prst="rect">
            <a:avLst/>
          </a:prstGeom>
          <a:ln>
            <a:solidFill>
              <a:schemeClr val="tx1"/>
            </a:solidFill>
          </a:ln>
        </p:spPr>
      </p:pic>
      <p:sp>
        <p:nvSpPr>
          <p:cNvPr id="6" name="Rectangle 5"/>
          <p:cNvSpPr/>
          <p:nvPr/>
        </p:nvSpPr>
        <p:spPr>
          <a:xfrm>
            <a:off x="10081524" y="3848094"/>
            <a:ext cx="1107996" cy="461665"/>
          </a:xfrm>
          <a:prstGeom prst="rect">
            <a:avLst/>
          </a:prstGeom>
        </p:spPr>
        <p:txBody>
          <a:bodyPr wrap="none">
            <a:spAutoFit/>
          </a:bodyPr>
          <a:lstStyle/>
          <a:p>
            <a:r>
              <a:rPr lang="zh-CN" altLang="en-US" sz="2400" b="1" dirty="0" smtClean="0"/>
              <a:t>王</a:t>
            </a:r>
            <a:r>
              <a:rPr lang="zh-CN" altLang="en-US" sz="2400" b="1" dirty="0"/>
              <a:t>深强</a:t>
            </a:r>
            <a:endParaRPr lang="en-US" sz="2400" b="1" dirty="0"/>
          </a:p>
        </p:txBody>
      </p:sp>
      <mc:AlternateContent xmlns:mc="http://schemas.openxmlformats.org/markup-compatibility/2006" xmlns:a14="http://schemas.microsoft.com/office/drawing/2010/main">
        <mc:Choice Requires="a14">
          <p:sp>
            <p:nvSpPr>
              <p:cNvPr id="7" name="TextBox 6"/>
              <p:cNvSpPr txBox="1"/>
              <p:nvPr/>
            </p:nvSpPr>
            <p:spPr>
              <a:xfrm>
                <a:off x="429718" y="5402440"/>
                <a:ext cx="11332564" cy="147732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=1</m:t>
                    </m:r>
                  </m:oMath>
                </a14:m>
                <a:r>
                  <a:rPr lang="zh-CN" altLang="en-US" dirty="0" smtClean="0"/>
                  <a:t>时，两者等价；当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=0</m:t>
                    </m:r>
                  </m:oMath>
                </a14:m>
                <a:r>
                  <a:rPr lang="zh-CN" altLang="en-US" dirty="0" smtClean="0"/>
                  <a:t>时，两者等价；</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m:t>
                    </m:r>
                  </m:oMath>
                </a14:m>
                <a:r>
                  <a:rPr lang="zh-CN" altLang="en-US" dirty="0" smtClean="0"/>
                  <a:t>时，</a:t>
                </a:r>
                <a:r>
                  <a:rPr lang="zh-CN" altLang="en-US" dirty="0"/>
                  <a:t>两</a:t>
                </a:r>
                <a:r>
                  <a:rPr lang="zh-CN" altLang="en-US" dirty="0" smtClean="0"/>
                  <a:t>者的区别在于王深强包含晶体运动带来的动量变化，速度微元所受的应力还包含了晶体的影响，动压梯度是将晶体和熔体当做整体来处理的；</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&lt;1</m:t>
                    </m:r>
                  </m:oMath>
                </a14:m>
                <a:r>
                  <a:rPr lang="zh-CN" altLang="en-US" dirty="0" smtClean="0"/>
                  <a:t>时，王深强中有关晶体运动的项均为零，应力仅存于与液相中（固相中不存在应力），动压梯度仅存在于液相中（仅液相受到动压驱动产生运动）</a:t>
                </a:r>
                <a:r>
                  <a:rPr lang="zh-CN" altLang="en-US" dirty="0"/>
                  <a:t>，即王深强方程等价于徐达鸣方程。</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29718" y="5402440"/>
                <a:ext cx="11332564" cy="1477328"/>
              </a:xfrm>
              <a:prstGeom prst="rect">
                <a:avLst/>
              </a:prstGeom>
              <a:blipFill>
                <a:blip r:embed="rId5"/>
                <a:stretch>
                  <a:fillRect l="-323"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2996944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5750" y="3007456"/>
            <a:ext cx="7805261" cy="2152854"/>
          </a:xfrm>
          <a:prstGeom prst="rect">
            <a:avLst/>
          </a:prstGeom>
          <a:ln>
            <a:solidFill>
              <a:schemeClr val="tx1"/>
            </a:solidFill>
          </a:ln>
        </p:spPr>
      </p:pic>
      <p:pic>
        <p:nvPicPr>
          <p:cNvPr id="3" name="Picture 2"/>
          <p:cNvPicPr>
            <a:picLocks noChangeAspect="1"/>
          </p:cNvPicPr>
          <p:nvPr/>
        </p:nvPicPr>
        <p:blipFill>
          <a:blip r:embed="rId3"/>
          <a:stretch>
            <a:fillRect/>
          </a:stretch>
        </p:blipFill>
        <p:spPr>
          <a:xfrm>
            <a:off x="375750" y="1060018"/>
            <a:ext cx="7805261" cy="1850620"/>
          </a:xfrm>
          <a:prstGeom prst="rect">
            <a:avLst/>
          </a:prstGeom>
          <a:ln>
            <a:solidFill>
              <a:schemeClr val="tx1"/>
            </a:solidFill>
          </a:ln>
        </p:spPr>
      </p:pic>
      <p:sp>
        <p:nvSpPr>
          <p:cNvPr id="4" name="TextBox 3"/>
          <p:cNvSpPr txBox="1"/>
          <p:nvPr/>
        </p:nvSpPr>
        <p:spPr>
          <a:xfrm>
            <a:off x="10013429" y="1754496"/>
            <a:ext cx="1409076" cy="461665"/>
          </a:xfrm>
          <a:prstGeom prst="rect">
            <a:avLst/>
          </a:prstGeom>
          <a:noFill/>
        </p:spPr>
        <p:txBody>
          <a:bodyPr wrap="square" rtlCol="0">
            <a:spAutoFit/>
          </a:bodyPr>
          <a:lstStyle/>
          <a:p>
            <a:r>
              <a:rPr lang="zh-CN" altLang="en-US" sz="2400" b="1" dirty="0" smtClean="0"/>
              <a:t>徐达鸣</a:t>
            </a:r>
            <a:endParaRPr lang="en-US" sz="2400" b="1" dirty="0"/>
          </a:p>
        </p:txBody>
      </p:sp>
      <mc:AlternateContent xmlns:mc="http://schemas.openxmlformats.org/markup-compatibility/2006" xmlns:a14="http://schemas.microsoft.com/office/drawing/2010/main">
        <mc:Choice Requires="a14">
          <p:sp>
            <p:nvSpPr>
              <p:cNvPr id="5" name="TextBox 4"/>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4"/>
                <a:stretch>
                  <a:fillRect t="-11628" b="-32558"/>
                </a:stretch>
              </a:blipFill>
            </p:spPr>
            <p:txBody>
              <a:bodyPr/>
              <a:lstStyle/>
              <a:p>
                <a:r>
                  <a:rPr lang="en-US">
                    <a:noFill/>
                  </a:rPr>
                  <a:t> </a:t>
                </a:r>
              </a:p>
            </p:txBody>
          </p:sp>
        </mc:Fallback>
      </mc:AlternateContent>
      <p:sp>
        <p:nvSpPr>
          <p:cNvPr id="6" name="Rectangle 5"/>
          <p:cNvSpPr/>
          <p:nvPr/>
        </p:nvSpPr>
        <p:spPr>
          <a:xfrm>
            <a:off x="10081524" y="3848094"/>
            <a:ext cx="1107996" cy="461665"/>
          </a:xfrm>
          <a:prstGeom prst="rect">
            <a:avLst/>
          </a:prstGeom>
        </p:spPr>
        <p:txBody>
          <a:bodyPr wrap="none">
            <a:spAutoFit/>
          </a:bodyPr>
          <a:lstStyle/>
          <a:p>
            <a:r>
              <a:rPr lang="zh-CN" altLang="en-US" sz="2400" b="1" dirty="0" smtClean="0"/>
              <a:t>王</a:t>
            </a:r>
            <a:r>
              <a:rPr lang="zh-CN" altLang="en-US" sz="2400" b="1" dirty="0"/>
              <a:t>深强</a:t>
            </a:r>
            <a:endParaRPr lang="en-US" sz="2400" b="1" dirty="0"/>
          </a:p>
        </p:txBody>
      </p:sp>
      <mc:AlternateContent xmlns:mc="http://schemas.openxmlformats.org/markup-compatibility/2006" xmlns:a14="http://schemas.microsoft.com/office/drawing/2010/main">
        <mc:Choice Requires="a14">
          <p:sp>
            <p:nvSpPr>
              <p:cNvPr id="8" name="TextBox 7"/>
              <p:cNvSpPr txBox="1"/>
              <p:nvPr/>
            </p:nvSpPr>
            <p:spPr>
              <a:xfrm>
                <a:off x="239843" y="5387450"/>
                <a:ext cx="11952157" cy="147732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=1</m:t>
                    </m:r>
                  </m:oMath>
                </a14:m>
                <a:r>
                  <a:rPr lang="zh-CN" altLang="en-US" dirty="0" smtClean="0"/>
                  <a:t>时，两者等价；当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=0</m:t>
                    </m:r>
                  </m:oMath>
                </a14:m>
                <a:r>
                  <a:rPr lang="zh-CN" altLang="en-US" dirty="0" smtClean="0"/>
                  <a:t>时，两者等价；</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0" smtClean="0">
                        <a:latin typeface="Cambria Math" panose="02040503050406030204" pitchFamily="18" charset="0"/>
                      </a:rPr>
                      <m:t>0</m:t>
                    </m:r>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m:t>
                    </m:r>
                  </m:oMath>
                </a14:m>
                <a:r>
                  <a:rPr lang="zh-CN" altLang="en-US" dirty="0" smtClean="0"/>
                  <a:t>时，</a:t>
                </a:r>
                <a:r>
                  <a:rPr lang="zh-CN" altLang="en-US" dirty="0"/>
                  <a:t>两</a:t>
                </a:r>
                <a:r>
                  <a:rPr lang="zh-CN" altLang="en-US" dirty="0" smtClean="0"/>
                  <a:t>者的区别在于王深强包含晶体运动带来的动量变化，速度微元所受的应力还包含了运动晶体的影响，动压梯度是将晶体和熔体当做整体来处理的，运动晶体对重力的贡献；</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&lt;1</m:t>
                    </m:r>
                  </m:oMath>
                </a14:m>
                <a:r>
                  <a:rPr lang="zh-CN" altLang="en-US" dirty="0" smtClean="0"/>
                  <a:t>时，王深强中有关晶体运动的项均为零，应力仅存于与液相中（固相中不存在应力），动压梯度仅存在于液相中（仅液相受到动压驱动产生运动），没有运动晶体对重力有贡献，即王深强方程等价于徐达鸣方程。</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39843" y="5387450"/>
                <a:ext cx="11952157" cy="1477328"/>
              </a:xfrm>
              <a:prstGeom prst="rect">
                <a:avLst/>
              </a:prstGeom>
              <a:blipFill>
                <a:blip r:embed="rId5"/>
                <a:stretch>
                  <a:fillRect l="-306" t="-2479" r="-1887" b="-5785"/>
                </a:stretch>
              </a:blipFill>
            </p:spPr>
            <p:txBody>
              <a:bodyPr/>
              <a:lstStyle/>
              <a:p>
                <a:r>
                  <a:rPr lang="en-US">
                    <a:noFill/>
                  </a:rPr>
                  <a:t> </a:t>
                </a:r>
              </a:p>
            </p:txBody>
          </p:sp>
        </mc:Fallback>
      </mc:AlternateContent>
    </p:spTree>
    <p:extLst>
      <p:ext uri="{BB962C8B-B14F-4D97-AF65-F5344CB8AC3E}">
        <p14:creationId xmlns:p14="http://schemas.microsoft.com/office/powerpoint/2010/main" val="301026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7083" y="2012905"/>
            <a:ext cx="8790444" cy="2153340"/>
          </a:xfrm>
          <a:prstGeom prst="rect">
            <a:avLst/>
          </a:prstGeom>
          <a:ln>
            <a:solidFill>
              <a:schemeClr val="tx1"/>
            </a:solidFill>
          </a:ln>
        </p:spPr>
      </p:pic>
      <mc:AlternateContent xmlns:mc="http://schemas.openxmlformats.org/markup-compatibility/2006" xmlns:a14="http://schemas.microsoft.com/office/drawing/2010/main">
        <mc:Choice Requires="a14">
          <p:sp>
            <p:nvSpPr>
              <p:cNvPr id="4" name="TextBox 3"/>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求解算法（徐）</a:t>
                </a:r>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p:sp>
        <p:nvSpPr>
          <p:cNvPr id="5" name="TextBox 4"/>
          <p:cNvSpPr txBox="1"/>
          <p:nvPr/>
        </p:nvSpPr>
        <p:spPr>
          <a:xfrm>
            <a:off x="10013429" y="1301910"/>
            <a:ext cx="1409076" cy="461665"/>
          </a:xfrm>
          <a:prstGeom prst="rect">
            <a:avLst/>
          </a:prstGeom>
          <a:noFill/>
        </p:spPr>
        <p:txBody>
          <a:bodyPr wrap="square" rtlCol="0">
            <a:spAutoFit/>
          </a:bodyPr>
          <a:lstStyle/>
          <a:p>
            <a:r>
              <a:rPr lang="zh-CN" altLang="en-US" sz="2400" b="1" dirty="0" smtClean="0"/>
              <a:t>徐达鸣</a:t>
            </a:r>
            <a:endParaRPr lang="en-US" sz="2400" b="1" dirty="0"/>
          </a:p>
        </p:txBody>
      </p:sp>
      <p:sp>
        <p:nvSpPr>
          <p:cNvPr id="6" name="Rectangle 5"/>
          <p:cNvSpPr/>
          <p:nvPr/>
        </p:nvSpPr>
        <p:spPr>
          <a:xfrm>
            <a:off x="10013429" y="2627910"/>
            <a:ext cx="1107996" cy="461665"/>
          </a:xfrm>
          <a:prstGeom prst="rect">
            <a:avLst/>
          </a:prstGeom>
        </p:spPr>
        <p:txBody>
          <a:bodyPr wrap="none">
            <a:spAutoFit/>
          </a:bodyPr>
          <a:lstStyle/>
          <a:p>
            <a:r>
              <a:rPr lang="zh-CN" altLang="en-US" sz="2400" b="1" dirty="0" smtClean="0"/>
              <a:t>王</a:t>
            </a:r>
            <a:r>
              <a:rPr lang="zh-CN" altLang="en-US" sz="2400" b="1" dirty="0"/>
              <a:t>深强</a:t>
            </a:r>
            <a:endParaRPr lang="en-US" sz="2400" b="1" dirty="0"/>
          </a:p>
        </p:txBody>
      </p:sp>
      <p:pic>
        <p:nvPicPr>
          <p:cNvPr id="7" name="Picture 6"/>
          <p:cNvPicPr>
            <a:picLocks noChangeAspect="1"/>
          </p:cNvPicPr>
          <p:nvPr/>
        </p:nvPicPr>
        <p:blipFill>
          <a:blip r:embed="rId4"/>
          <a:stretch>
            <a:fillRect/>
          </a:stretch>
        </p:blipFill>
        <p:spPr>
          <a:xfrm>
            <a:off x="477083" y="1246986"/>
            <a:ext cx="8790444" cy="571515"/>
          </a:xfrm>
          <a:prstGeom prst="rect">
            <a:avLst/>
          </a:prstGeom>
          <a:ln>
            <a:solidFill>
              <a:schemeClr val="tx1"/>
            </a:solidFill>
          </a:ln>
        </p:spPr>
      </p:pic>
      <mc:AlternateContent xmlns:mc="http://schemas.openxmlformats.org/markup-compatibility/2006" xmlns:a14="http://schemas.microsoft.com/office/drawing/2010/main">
        <mc:Choice Requires="a14">
          <p:sp>
            <p:nvSpPr>
              <p:cNvPr id="8" name="TextBox 7"/>
              <p:cNvSpPr txBox="1"/>
              <p:nvPr/>
            </p:nvSpPr>
            <p:spPr>
              <a:xfrm>
                <a:off x="477083" y="4414603"/>
                <a:ext cx="10945422" cy="147732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=1</m:t>
                    </m:r>
                  </m:oMath>
                </a14:m>
                <a:r>
                  <a:rPr lang="zh-CN" altLang="en-US" dirty="0" smtClean="0"/>
                  <a:t>时，两者等价；当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=0</m:t>
                    </m:r>
                  </m:oMath>
                </a14:m>
                <a:r>
                  <a:rPr lang="zh-CN" altLang="en-US" dirty="0" smtClean="0"/>
                  <a:t>时，两者等价；</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1" smtClean="0">
                        <a:latin typeface="Cambria Math" panose="02040503050406030204" pitchFamily="18" charset="0"/>
                      </a:rPr>
                      <m:t>0&lt;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m:t>
                    </m:r>
                  </m:oMath>
                </a14:m>
                <a:r>
                  <a:rPr lang="zh-CN" altLang="en-US" dirty="0" smtClean="0"/>
                  <a:t>时，王深强还考虑了运动晶体对质量的贡献；</a:t>
                </a:r>
                <a:r>
                  <a:rPr lang="zh-CN" altLang="en-US" b="1" dirty="0" smtClean="0">
                    <a:solidFill>
                      <a:srgbClr val="FF0000"/>
                    </a:solidFill>
                  </a:rPr>
                  <a:t>两者最大的区别在于第一部分式子，徐达鸣只需对按时间步骤记录固体性质，而王深强只能针对每个典型微元体记录相邻两个时间步骤的固体性质，因为晶体不断运动，可能离开当前典型微元体从而无法记录多个时间步骤以前的固体性质</a:t>
                </a:r>
                <a:r>
                  <a:rPr lang="zh-CN" altLang="en-US" dirty="0" smtClean="0"/>
                  <a:t>；</a:t>
                </a:r>
                <a:endParaRPr lang="en-US" altLang="zh-CN" dirty="0" smtClean="0"/>
              </a:p>
              <a:p>
                <a:pPr marL="285750" indent="-285750">
                  <a:buFont typeface="Wingdings" panose="05000000000000000000" pitchFamily="2" charset="2"/>
                  <a:buChar char="§"/>
                </a:pPr>
                <a:r>
                  <a:rPr lang="zh-CN" altLang="en-US" dirty="0" smtClean="0"/>
                  <a:t>当</a:t>
                </a:r>
                <a14:m>
                  <m:oMath xmlns:m="http://schemas.openxmlformats.org/officeDocument/2006/math">
                    <m:r>
                      <a:rPr lang="en-US" altLang="zh-CN" b="0" i="1" smtClean="0">
                        <a:latin typeface="Cambria Math" panose="02040503050406030204" pitchFamily="18" charset="0"/>
                      </a:rPr>
                      <m:t>𝐹𝑆𝐶𝑅</m:t>
                    </m:r>
                    <m:r>
                      <a:rPr lang="en-US" altLang="zh-CN" b="0" i="1" smtClean="0">
                        <a:latin typeface="Cambria Math" panose="02040503050406030204" pitchFamily="18" charset="0"/>
                      </a:rPr>
                      <m:t>1&lt;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&lt;1</m:t>
                    </m:r>
                  </m:oMath>
                </a14:m>
                <a:r>
                  <a:rPr lang="zh-CN" altLang="en-US" dirty="0" smtClean="0"/>
                  <a:t>时，两者等价。</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77083" y="4414603"/>
                <a:ext cx="10945422" cy="1477328"/>
              </a:xfrm>
              <a:prstGeom prst="rect">
                <a:avLst/>
              </a:prstGeom>
              <a:blipFill>
                <a:blip r:embed="rId5"/>
                <a:stretch>
                  <a:fillRect l="-334" t="-2058" b="-5350"/>
                </a:stretch>
              </a:blipFill>
            </p:spPr>
            <p:txBody>
              <a:bodyPr/>
              <a:lstStyle/>
              <a:p>
                <a:r>
                  <a:rPr lang="en-US">
                    <a:noFill/>
                  </a:rPr>
                  <a:t> </a:t>
                </a:r>
              </a:p>
            </p:txBody>
          </p:sp>
        </mc:Fallback>
      </mc:AlternateContent>
    </p:spTree>
    <p:extLst>
      <p:ext uri="{BB962C8B-B14F-4D97-AF65-F5344CB8AC3E}">
        <p14:creationId xmlns:p14="http://schemas.microsoft.com/office/powerpoint/2010/main" val="4000552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1383125"/>
            <a:ext cx="12192000" cy="689023"/>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8993" y="1422252"/>
                <a:ext cx="13583264" cy="68995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sub>
                        <m:sup>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sup>
                      </m:sSubSup>
                      <m:r>
                        <a:rPr lang="en-US" b="0" i="1" smtClean="0">
                          <a:solidFill>
                            <a:srgbClr val="7030A0"/>
                          </a:solidFill>
                          <a:latin typeface="Cambria Math" panose="02040503050406030204" pitchFamily="18" charset="0"/>
                        </a:rPr>
                        <m:t>)</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𝑡</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m:t>
                              </m:r>
                            </m:e>
                          </m:d>
                        </m:e>
                        <m:sub>
                          <m:r>
                            <a:rPr lang="en-US" b="0" i="1" smtClean="0">
                              <a:solidFill>
                                <a:srgbClr val="C00000"/>
                              </a:solidFill>
                              <a:latin typeface="Cambria Math" panose="02040503050406030204" pitchFamily="18" charset="0"/>
                            </a:rPr>
                            <m:t>𝑦</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𝑦</m:t>
                          </m:r>
                        </m:sub>
                        <m:sup>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𝑡</m:t>
                          </m:r>
                        </m:sup>
                      </m:sSubSup>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𝑡</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m:t>
                              </m:r>
                            </m:e>
                          </m:d>
                        </m:e>
                        <m:sub>
                          <m:r>
                            <a:rPr lang="en-US" b="0" i="1" smtClean="0">
                              <a:solidFill>
                                <a:srgbClr val="C00000"/>
                              </a:solidFill>
                              <a:latin typeface="Cambria Math" panose="02040503050406030204" pitchFamily="18" charset="0"/>
                            </a:rPr>
                            <m:t>𝑦</m:t>
                          </m:r>
                        </m:sub>
                        <m:sup>
                          <m:r>
                            <a:rPr lang="en-US" b="0" i="1" smtClean="0">
                              <a:solidFill>
                                <a:srgbClr val="C00000"/>
                              </a:solidFill>
                              <a:latin typeface="Cambria Math" panose="02040503050406030204" pitchFamily="18" charset="0"/>
                            </a:rPr>
                            <m:t>𝑡</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𝑡</m:t>
                          </m:r>
                        </m:sup>
                      </m:sSubSup>
                    </m:oMath>
                  </m:oMathPara>
                </a14:m>
                <a:endParaRPr lang="en-US" dirty="0" smtClean="0"/>
              </a:p>
              <a:p>
                <a:endParaRPr lang="en-US" altLang="zh-CN" dirty="0" smtClean="0"/>
              </a:p>
              <a:p>
                <a:r>
                  <a:rPr lang="zh-CN" altLang="en-US" dirty="0" smtClean="0"/>
                  <a:t>定义上式中动压为实际压力相对初始静压的差值（任意时刻）：</a:t>
                </a:r>
                <a14:m>
                  <m:oMath xmlns:m="http://schemas.openxmlformats.org/officeDocument/2006/math">
                    <m:r>
                      <a:rPr lang="en-US" altLang="zh-CN" b="0" i="1" smtClean="0">
                        <a:latin typeface="Cambria Math" panose="02040503050406030204" pitchFamily="18" charset="0"/>
                      </a:rPr>
                      <m:t>𝑃𝐷</m:t>
                    </m:r>
                    <m:r>
                      <a:rPr lang="en-US" altLang="zh-CN" b="0" i="1" smtClean="0">
                        <a:latin typeface="Cambria Math" panose="02040503050406030204" pitchFamily="18" charset="0"/>
                      </a:rPr>
                      <m:t>=</m:t>
                    </m:r>
                    <m:r>
                      <a:rPr lang="en-US" altLang="zh-CN" b="0" i="1" smtClean="0">
                        <a:latin typeface="Cambria Math" panose="02040503050406030204" pitchFamily="18" charset="0"/>
                      </a:rPr>
                      <m:t>𝑃</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0</m:t>
                        </m:r>
                      </m:sub>
                    </m:sSub>
                    <m:r>
                      <a:rPr lang="zh-CN" altLang="en-US" i="1">
                        <a:latin typeface="Cambria Math" panose="02040503050406030204" pitchFamily="18" charset="0"/>
                      </a:rPr>
                      <m:t>，</m:t>
                    </m:r>
                  </m:oMath>
                </a14:m>
                <a:r>
                  <a:rPr lang="zh-CN" altLang="en-US" dirty="0" smtClean="0"/>
                  <a:t>上</a:t>
                </a:r>
                <a:r>
                  <a:rPr lang="zh-CN" altLang="en-US" dirty="0"/>
                  <a:t>式中初始静压力</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0</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sup>
                    </m:sSubSup>
                  </m:oMath>
                </a14:m>
                <a:r>
                  <a:rPr lang="zh-CN" altLang="en-US" dirty="0"/>
                  <a:t>表达成新时刻的压力值只是为了表达上的统一，它实际代表了初始静压</a:t>
                </a:r>
                <a:r>
                  <a:rPr lang="zh-CN" altLang="en-US" dirty="0" smtClean="0"/>
                  <a:t>力。</a:t>
                </a:r>
                <a:endParaRPr lang="en-US" altLang="zh-CN" dirty="0" smtClean="0"/>
              </a:p>
              <a:p>
                <a:endParaRPr lang="en-US" altLang="zh-CN" dirty="0"/>
              </a:p>
              <a:p>
                <a:r>
                  <a:rPr lang="zh-CN" altLang="en-US" dirty="0" smtClean="0"/>
                  <a:t>如果</a:t>
                </a:r>
                <a:r>
                  <a:rPr lang="zh-CN" altLang="en-US" dirty="0"/>
                  <a:t>上式</a:t>
                </a:r>
                <a:r>
                  <a:rPr lang="zh-CN" altLang="en-US" dirty="0" smtClean="0"/>
                  <a:t>不使用任何近似，则以</a:t>
                </a:r>
                <a:r>
                  <a:rPr lang="en-US" altLang="zh-CN" dirty="0" smtClean="0"/>
                  <a:t>(j,k+0.5)</a:t>
                </a:r>
                <a:r>
                  <a:rPr lang="zh-CN" altLang="en-US" dirty="0"/>
                  <a:t>为中</a:t>
                </a:r>
                <a:r>
                  <a:rPr lang="zh-CN" altLang="en-US" dirty="0" smtClean="0"/>
                  <a:t>心的</a:t>
                </a:r>
                <a:r>
                  <a:rPr lang="en-US" altLang="zh-CN" dirty="0" smtClean="0"/>
                  <a:t>Y</a:t>
                </a:r>
                <a:r>
                  <a:rPr lang="zh-CN" altLang="en-US" dirty="0" smtClean="0"/>
                  <a:t>方向动量守恒方程为：</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altLang="zh-CN" i="1" smtClean="0">
                              <a:solidFill>
                                <a:srgbClr val="FF0000"/>
                              </a:solidFill>
                              <a:latin typeface="Cambria Math" panose="02040503050406030204" pitchFamily="18" charset="0"/>
                            </a:rPr>
                          </m:ctrlPr>
                        </m:fPr>
                        <m:num>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sub>
                          </m:sSub>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𝑦</m:t>
                              </m:r>
                            </m:e>
                            <m:sub>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+1</m:t>
                              </m:r>
                            </m:sub>
                          </m:sSub>
                        </m:num>
                        <m:den>
                          <m:r>
                            <a:rPr lang="en-US" altLang="zh-CN" i="1">
                              <a:solidFill>
                                <a:srgbClr val="FF0000"/>
                              </a:solidFill>
                              <a:latin typeface="Cambria Math" panose="02040503050406030204" pitchFamily="18" charset="0"/>
                            </a:rPr>
                            <m:t>2</m:t>
                          </m:r>
                        </m:den>
                      </m:f>
                      <m:r>
                        <a:rPr lang="en-US" altLang="zh-CN"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𝑗</m:t>
                          </m:r>
                        </m:sub>
                      </m:sSub>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𝑣𝑦</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+0.5</m:t>
                              </m:r>
                            </m:sub>
                            <m:sup>
                              <m:r>
                                <a:rPr lang="en-US" altLang="zh-CN" b="0" i="1" smtClean="0">
                                  <a:solidFill>
                                    <a:srgbClr val="FF0000"/>
                                  </a:solidFill>
                                  <a:latin typeface="Cambria Math" panose="02040503050406030204" pitchFamily="18" charset="0"/>
                                </a:rPr>
                                <m:t>𝑛</m:t>
                              </m:r>
                              <m:r>
                                <a:rPr lang="en-US" altLang="zh-CN" b="0" i="1" smtClean="0">
                                  <a:solidFill>
                                    <a:srgbClr val="FF0000"/>
                                  </a:solidFill>
                                  <a:latin typeface="Cambria Math" panose="02040503050406030204" pitchFamily="18" charset="0"/>
                                </a:rPr>
                                <m:t>+1</m:t>
                              </m:r>
                            </m:sup>
                          </m:sSubSup>
                          <m:r>
                            <a:rPr lang="en-US" altLang="zh-CN" b="0" i="1" smtClean="0">
                              <a:solidFill>
                                <a:srgbClr val="FF0000"/>
                              </a:solidFill>
                              <a:latin typeface="Cambria Math" panose="02040503050406030204" pitchFamily="18" charset="0"/>
                            </a:rPr>
                            <m:t>−</m:t>
                          </m:r>
                          <m:d>
                            <m:dPr>
                              <m:ctrlPr>
                                <a:rPr lang="en-US" altLang="zh-CN" b="0" i="1" smtClean="0">
                                  <a:solidFill>
                                    <a:srgbClr val="FF0000"/>
                                  </a:solidFill>
                                  <a:latin typeface="Cambria Math" panose="02040503050406030204" pitchFamily="18" charset="0"/>
                                </a:rPr>
                              </m:ctrlPr>
                            </m:dPr>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𝑣𝑦</m:t>
                              </m:r>
                            </m:e>
                          </m:d>
                          <m:sSubSup>
                            <m:sSubSupPr>
                              <m:ctrlPr>
                                <a:rPr lang="en-US" altLang="zh-CN" b="0" i="1" smtClean="0">
                                  <a:solidFill>
                                    <a:srgbClr val="FF0000"/>
                                  </a:solidFill>
                                  <a:latin typeface="Cambria Math" panose="02040503050406030204" pitchFamily="18" charset="0"/>
                                </a:rPr>
                              </m:ctrlPr>
                            </m:sSubSupPr>
                            <m:e>
                              <m:d>
                                <m:dPr>
                                  <m:begChr m:val=""/>
                                  <m:endChr m:val="|"/>
                                  <m:ctrlPr>
                                    <a:rPr lang="en-US" altLang="zh-CN" b="0" i="1" smtClean="0">
                                      <a:solidFill>
                                        <a:srgbClr val="FF0000"/>
                                      </a:solidFill>
                                      <a:latin typeface="Cambria Math" panose="02040503050406030204" pitchFamily="18" charset="0"/>
                                    </a:rPr>
                                  </m:ctrlPr>
                                </m:dPr>
                                <m:e>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𝑗</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+0.5</m:t>
                              </m:r>
                            </m:sub>
                            <m:sup>
                              <m:r>
                                <a:rPr lang="en-US" altLang="zh-CN" b="0" i="1" smtClean="0">
                                  <a:solidFill>
                                    <a:srgbClr val="FF0000"/>
                                  </a:solidFill>
                                  <a:latin typeface="Cambria Math" panose="02040503050406030204" pitchFamily="18" charset="0"/>
                                </a:rPr>
                                <m:t>𝑛</m:t>
                              </m:r>
                            </m:sup>
                          </m:sSubSup>
                        </m:e>
                      </m:d>
                      <m:r>
                        <a:rPr lang="en-US"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𝑘</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+1</m:t>
                              </m:r>
                            </m:sub>
                          </m:sSub>
                        </m:num>
                        <m:den>
                          <m:r>
                            <a:rPr lang="en-US" b="0" i="1" smtClean="0">
                              <a:solidFill>
                                <a:srgbClr val="FF0000"/>
                              </a:solidFill>
                              <a:latin typeface="Cambria Math" panose="02040503050406030204" pitchFamily="18" charset="0"/>
                            </a:rPr>
                            <m:t>2</m:t>
                          </m:r>
                        </m:den>
                      </m:f>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𝑗</m:t>
                          </m:r>
                        </m:sub>
                      </m:sSub>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sup>
                                  </m:sSub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Sub>
                        </m:num>
                        <m:den>
                          <m:r>
                            <a:rPr lang="en-US" altLang="zh-CN" i="1">
                              <a:solidFill>
                                <a:srgbClr val="00B050"/>
                              </a:solidFill>
                              <a:latin typeface="Cambria Math" panose="02040503050406030204" pitchFamily="18" charset="0"/>
                            </a:rPr>
                            <m:t>2</m:t>
                          </m:r>
                        </m:den>
                      </m:f>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𝑡</m:t>
                      </m:r>
                      <m:d>
                        <m:dPr>
                          <m:begChr m:val="{"/>
                          <m:endChr m:val="}"/>
                          <m:ctrlPr>
                            <a:rPr lang="en-US" i="1">
                              <a:solidFill>
                                <a:srgbClr val="00B050"/>
                              </a:solidFill>
                              <a:latin typeface="Cambria Math" panose="02040503050406030204" pitchFamily="18" charset="0"/>
                            </a:rPr>
                          </m:ctrlPr>
                        </m:dPr>
                        <m:e>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e>
                      </m:d>
                      <m:r>
                        <a:rPr lang="en-US"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𝑥</m:t>
                          </m:r>
                        </m:e>
                        <m:sub>
                          <m:r>
                            <a:rPr lang="en-US" altLang="zh-CN" i="1">
                              <a:solidFill>
                                <a:srgbClr val="00B050"/>
                              </a:solidFill>
                              <a:latin typeface="Cambria Math" panose="02040503050406030204" pitchFamily="18" charset="0"/>
                            </a:rPr>
                            <m:t>𝑗</m:t>
                          </m:r>
                        </m:sub>
                      </m:sSub>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up>
                              <m:r>
                                <a:rPr lang="en-US" altLang="zh-CN" i="1">
                                  <a:solidFill>
                                    <a:srgbClr val="00B050"/>
                                  </a:solidFill>
                                  <a:latin typeface="Cambria Math" panose="02040503050406030204" pitchFamily="18" charset="0"/>
                                </a:rPr>
                                <m:t>𝑛</m:t>
                              </m:r>
                            </m:sup>
                          </m:sSubSup>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sub>
                            <m:sup>
                              <m:r>
                                <a:rPr lang="en-US" altLang="zh-CN" i="1">
                                  <a:solidFill>
                                    <a:srgbClr val="00B050"/>
                                  </a:solidFill>
                                  <a:latin typeface="Cambria Math" panose="02040503050406030204" pitchFamily="18" charset="0"/>
                                </a:rPr>
                                <m:t>𝑛</m:t>
                              </m:r>
                            </m:sup>
                          </m:sSubSup>
                        </m:e>
                      </m:d>
                      <m:r>
                        <a:rPr lang="en-US" altLang="zh-CN" b="0" i="1" smtClean="0">
                          <a:latin typeface="Cambria Math" panose="02040503050406030204" pitchFamily="18" charset="0"/>
                        </a:rPr>
                        <m:t>+</m:t>
                      </m:r>
                      <m:f>
                        <m:fPr>
                          <m:ctrlPr>
                            <a:rPr lang="en-US" altLang="zh-CN" b="0" i="1" smtClean="0">
                              <a:solidFill>
                                <a:schemeClr val="accent2"/>
                              </a:solidFill>
                              <a:latin typeface="Cambria Math" panose="02040503050406030204" pitchFamily="18" charset="0"/>
                            </a:rPr>
                          </m:ctrlPr>
                        </m:fPr>
                        <m:num>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sub>
                          </m:sSub>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Sub>
                        </m:num>
                        <m:den>
                          <m:r>
                            <a:rPr lang="en-US" altLang="zh-CN" b="0" i="1" smtClean="0">
                              <a:solidFill>
                                <a:schemeClr val="accent2"/>
                              </a:solidFill>
                              <a:latin typeface="Cambria Math" panose="02040503050406030204" pitchFamily="18" charset="0"/>
                            </a:rPr>
                            <m:t>2</m:t>
                          </m:r>
                        </m:den>
                      </m:f>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+0.5,</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+0.5</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𝑣𝑠𝑥</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−0.5,</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+0.5</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𝑥</m:t>
                          </m:r>
                        </m:e>
                        <m:sub>
                          <m:r>
                            <a:rPr lang="en-US" altLang="zh-CN" b="0" i="1" smtClean="0">
                              <a:solidFill>
                                <a:schemeClr val="accent2"/>
                              </a:solidFill>
                              <a:latin typeface="Cambria Math" panose="02040503050406030204" pitchFamily="18" charset="0"/>
                            </a:rPr>
                            <m:t>𝑗</m:t>
                          </m:r>
                        </m:sub>
                      </m:sSub>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𝑡</m:t>
                      </m:r>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r>
                        <a:rPr lang="en-US" altLang="zh-CN" i="1">
                          <a:latin typeface="Cambria Math" panose="02040503050406030204" pitchFamily="18" charset="0"/>
                        </a:rPr>
                        <m:t>=</m:t>
                      </m:r>
                      <m:f>
                        <m:fPr>
                          <m:ctrlPr>
                            <a:rPr lang="en-US" altLang="zh-CN" i="1" smtClean="0">
                              <a:solidFill>
                                <a:srgbClr val="00B0F0"/>
                              </a:solidFill>
                              <a:latin typeface="Cambria Math" panose="02040503050406030204" pitchFamily="18" charset="0"/>
                            </a:rPr>
                          </m:ctrlPr>
                        </m:fPr>
                        <m:num>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Sub>
                        </m:num>
                        <m:den>
                          <m:r>
                            <a:rPr lang="en-US" altLang="zh-CN" i="1">
                              <a:solidFill>
                                <a:srgbClr val="00B0F0"/>
                              </a:solidFill>
                              <a:latin typeface="Cambria Math" panose="02040503050406030204" pitchFamily="18" charset="0"/>
                            </a:rPr>
                            <m:t>2</m:t>
                          </m:r>
                        </m:den>
                      </m:f>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 </m:t>
                          </m:r>
                        </m:e>
                      </m:d>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𝑥</m:t>
                          </m:r>
                        </m:e>
                        <m:sub>
                          <m:r>
                            <a:rPr lang="en-US" altLang="zh-CN" i="1">
                              <a:solidFill>
                                <a:srgbClr val="00B0F0"/>
                              </a:solidFill>
                              <a:latin typeface="Cambria Math" panose="02040503050406030204" pitchFamily="18" charset="0"/>
                            </a:rPr>
                            <m:t>𝑗</m:t>
                          </m:r>
                        </m:sub>
                      </m:sSub>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sub>
                            <m:sup>
                              <m:r>
                                <a:rPr lang="en-US" altLang="zh-CN" i="1">
                                  <a:solidFill>
                                    <a:srgbClr val="00B0F0"/>
                                  </a:solidFill>
                                  <a:latin typeface="Cambria Math" panose="02040503050406030204" pitchFamily="18" charset="0"/>
                                </a:rPr>
                                <m:t>𝑛</m:t>
                              </m:r>
                            </m:sup>
                          </m:sSubSup>
                        </m:e>
                      </m:d>
                      <m:r>
                        <a:rPr lang="en-US" altLang="zh-CN" i="1" smtClean="0">
                          <a:solidFill>
                            <a:schemeClr val="tx1"/>
                          </a:solidFill>
                          <a:latin typeface="Cambria Math" panose="02040503050406030204" pitchFamily="18" charset="0"/>
                        </a:rPr>
                        <m:t>−</m:t>
                      </m:r>
                      <m:r>
                        <a:rPr lang="en-US" altLang="zh-CN" i="1" smtClean="0">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𝑥</m:t>
                          </m:r>
                        </m:e>
                        <m:sub>
                          <m:r>
                            <a:rPr lang="en-US" altLang="zh-CN" i="1">
                              <a:solidFill>
                                <a:srgbClr val="7030A0"/>
                              </a:solidFill>
                              <a:latin typeface="Cambria Math" panose="02040503050406030204" pitchFamily="18" charset="0"/>
                            </a:rPr>
                            <m:t>𝑗</m:t>
                          </m:r>
                        </m:sub>
                      </m:sSub>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𝑡</m:t>
                      </m:r>
                      <m:d>
                        <m:dPr>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𝑘</m:t>
                              </m:r>
                              <m:r>
                                <a:rPr lang="en-US" altLang="zh-CN" b="0" i="1" smtClean="0">
                                  <a:solidFill>
                                    <a:srgbClr val="7030A0"/>
                                  </a:solidFill>
                                  <a:latin typeface="Cambria Math" panose="02040503050406030204" pitchFamily="18" charset="0"/>
                                </a:rPr>
                                <m:t>+1</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𝑃𝐷</m:t>
                          </m:r>
                          <m:sSubSup>
                            <m:sSubSupPr>
                              <m:ctrlPr>
                                <a:rPr lang="en-US" altLang="zh-CN" b="0" i="1" smtClean="0">
                                  <a:solidFill>
                                    <a:srgbClr val="7030A0"/>
                                  </a:solidFill>
                                  <a:latin typeface="Cambria Math" panose="02040503050406030204" pitchFamily="18" charset="0"/>
                                </a:rPr>
                              </m:ctrlPr>
                            </m:sSubSupPr>
                            <m:e>
                              <m:d>
                                <m:dPr>
                                  <m:begChr m:val=""/>
                                  <m:endChr m:val="|"/>
                                  <m:ctrlPr>
                                    <a:rPr lang="en-US" altLang="zh-CN" b="0" i="1" smtClean="0">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e>
                              </m:d>
                            </m:e>
                            <m:sub>
                              <m:r>
                                <a:rPr lang="en-US" altLang="zh-CN" b="0" i="1" smtClean="0">
                                  <a:solidFill>
                                    <a:srgbClr val="7030A0"/>
                                  </a:solidFill>
                                  <a:latin typeface="Cambria Math" panose="02040503050406030204" pitchFamily="18" charset="0"/>
                                </a:rPr>
                                <m:t>𝑗</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𝑘</m:t>
                              </m:r>
                            </m:sub>
                            <m:sup>
                              <m:r>
                                <a:rPr lang="en-US" altLang="zh-CN" b="0" i="1" smtClean="0">
                                  <a:solidFill>
                                    <a:srgbClr val="7030A0"/>
                                  </a:solidFill>
                                  <a:latin typeface="Cambria Math" panose="02040503050406030204" pitchFamily="18" charset="0"/>
                                </a:rPr>
                                <m:t>𝑛</m:t>
                              </m:r>
                              <m:r>
                                <a:rPr lang="en-US" altLang="zh-CN" b="0" i="1" smtClean="0">
                                  <a:solidFill>
                                    <a:srgbClr val="7030A0"/>
                                  </a:solidFill>
                                  <a:latin typeface="Cambria Math" panose="02040503050406030204" pitchFamily="18" charset="0"/>
                                </a:rPr>
                                <m:t>+1</m:t>
                              </m:r>
                            </m:sup>
                          </m:sSubSup>
                        </m:e>
                      </m:d>
                      <m:r>
                        <a:rPr lang="en-US" altLang="zh-CN" i="1">
                          <a:latin typeface="Cambria Math" panose="02040503050406030204" pitchFamily="18" charset="0"/>
                        </a:rPr>
                        <m:t>−</m:t>
                      </m:r>
                      <m:f>
                        <m:fPr>
                          <m:ctrlPr>
                            <a:rPr lang="en-US" altLang="zh-CN" i="1" smtClean="0">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+1</m:t>
                              </m:r>
                            </m:sub>
                          </m:sSub>
                        </m:num>
                        <m:den>
                          <m:r>
                            <a:rPr lang="en-US" altLang="zh-CN" i="1">
                              <a:solidFill>
                                <a:schemeClr val="tx1"/>
                              </a:solidFill>
                              <a:latin typeface="Cambria Math" panose="02040503050406030204" pitchFamily="18" charset="0"/>
                            </a:rPr>
                            <m:t>2</m:t>
                          </m:r>
                        </m:den>
                      </m:f>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𝑥</m:t>
                          </m:r>
                        </m:e>
                        <m:sub>
                          <m:r>
                            <a:rPr lang="en-US" altLang="zh-CN" i="1">
                              <a:solidFill>
                                <a:schemeClr val="tx1"/>
                              </a:solidFill>
                              <a:latin typeface="Cambria Math" panose="02040503050406030204" pitchFamily="18" charset="0"/>
                            </a:rPr>
                            <m:t>𝑗</m:t>
                          </m:r>
                        </m:sub>
                      </m:sSub>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𝑡</m:t>
                      </m:r>
                      <m:d>
                        <m:dPr>
                          <m:ctrlPr>
                            <a:rPr lang="en-US" altLang="zh-CN" b="0" i="1" smtClean="0">
                              <a:solidFill>
                                <a:schemeClr val="tx1"/>
                              </a:solidFill>
                              <a:latin typeface="Cambria Math" panose="02040503050406030204" pitchFamily="18" charset="0"/>
                            </a:rPr>
                          </m:ctrlPr>
                        </m:dPr>
                        <m:e>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𝜇</m:t>
                              </m:r>
                              <m:sSubSup>
                                <m:sSubSupPr>
                                  <m:ctrlPr>
                                    <a:rPr lang="en-US" altLang="zh-CN" b="0" i="1" smtClean="0">
                                      <a:solidFill>
                                        <a:schemeClr val="tx1"/>
                                      </a:solidFill>
                                      <a:latin typeface="Cambria Math" panose="02040503050406030204" pitchFamily="18" charset="0"/>
                                    </a:rPr>
                                  </m:ctrlPr>
                                </m:sSubSupPr>
                                <m:e>
                                  <m:r>
                                    <a:rPr lang="en-US" altLang="zh-CN" b="0" i="1" smtClean="0">
                                      <a:solidFill>
                                        <a:schemeClr val="tx1"/>
                                      </a:solidFill>
                                      <a:latin typeface="Cambria Math" panose="02040503050406030204" pitchFamily="18" charset="0"/>
                                    </a:rPr>
                                    <m:t>𝑓</m:t>
                                  </m:r>
                                </m:e>
                                <m:sub>
                                  <m:r>
                                    <a:rPr lang="en-US" altLang="zh-CN" b="0" i="1" smtClean="0">
                                      <a:solidFill>
                                        <a:schemeClr val="tx1"/>
                                      </a:solidFill>
                                      <a:latin typeface="Cambria Math" panose="02040503050406030204" pitchFamily="18" charset="0"/>
                                    </a:rPr>
                                    <m:t>𝐿</m:t>
                                  </m:r>
                                </m:sub>
                                <m:sup>
                                  <m:r>
                                    <a:rPr lang="en-US" altLang="zh-CN" b="0" i="1" smtClean="0">
                                      <a:solidFill>
                                        <a:schemeClr val="tx1"/>
                                      </a:solidFill>
                                      <a:latin typeface="Cambria Math" panose="02040503050406030204" pitchFamily="18" charset="0"/>
                                    </a:rPr>
                                    <m:t>2</m:t>
                                  </m:r>
                                </m:sup>
                              </m:sSubSup>
                            </m:num>
                            <m:den>
                              <m:r>
                                <a:rPr lang="en-US" altLang="zh-CN" b="0" i="1" smtClean="0">
                                  <a:solidFill>
                                    <a:schemeClr val="tx1"/>
                                  </a:solidFill>
                                  <a:latin typeface="Cambria Math" panose="02040503050406030204" pitchFamily="18" charset="0"/>
                                </a:rPr>
                                <m:t>𝐾</m:t>
                              </m:r>
                            </m:den>
                          </m:f>
                          <m:r>
                            <a:rPr lang="en-US" altLang="zh-CN" b="0" i="1" smtClean="0">
                              <a:solidFill>
                                <a:schemeClr val="tx1"/>
                              </a:solidFill>
                              <a:latin typeface="Cambria Math" panose="02040503050406030204" pitchFamily="18" charset="0"/>
                            </a:rPr>
                            <m:t>𝑣𝑦</m:t>
                          </m:r>
                        </m:e>
                      </m:d>
                      <m:sSubSup>
                        <m:sSubSupPr>
                          <m:ctrlPr>
                            <a:rPr lang="en-US" altLang="zh-CN" b="0" i="1" smtClean="0">
                              <a:solidFill>
                                <a:schemeClr val="tx1"/>
                              </a:solidFill>
                              <a:latin typeface="Cambria Math" panose="02040503050406030204" pitchFamily="18" charset="0"/>
                            </a:rPr>
                          </m:ctrlPr>
                        </m:sSubSupPr>
                        <m:e>
                          <m:d>
                            <m:dPr>
                              <m:begChr m:val=""/>
                              <m:endChr m:val="|"/>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m:t>
                              </m:r>
                            </m:e>
                          </m:d>
                        </m:e>
                        <m:sub>
                          <m:r>
                            <a:rPr lang="en-US" altLang="zh-CN" b="0"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+0.5</m:t>
                          </m:r>
                        </m:sub>
                        <m:sup>
                          <m:r>
                            <a:rPr lang="en-US" altLang="zh-CN" b="0" i="1" smtClean="0">
                              <a:solidFill>
                                <a:schemeClr val="tx1"/>
                              </a:solidFill>
                              <a:latin typeface="Cambria Math" panose="02040503050406030204" pitchFamily="18" charset="0"/>
                            </a:rPr>
                            <m:t>𝑛</m:t>
                          </m:r>
                          <m:r>
                            <a:rPr lang="en-US" altLang="zh-CN" b="0" i="1" smtClean="0">
                              <a:solidFill>
                                <a:schemeClr val="tx1"/>
                              </a:solidFill>
                              <a:latin typeface="Cambria Math" panose="02040503050406030204" pitchFamily="18" charset="0"/>
                            </a:rPr>
                            <m:t>+1</m:t>
                          </m:r>
                        </m:sup>
                      </m:sSubSup>
                      <m:r>
                        <a:rPr lang="en-US" altLang="zh-CN" b="0" i="1" smtClean="0">
                          <a:solidFill>
                            <a:schemeClr val="tx1"/>
                          </a:solidFill>
                          <a:latin typeface="Cambria Math" panose="02040503050406030204" pitchFamily="18" charset="0"/>
                        </a:rPr>
                        <m:t>+</m:t>
                      </m:r>
                      <m:r>
                        <a:rPr lang="en-US" altLang="zh-CN" b="0" i="1" smtClean="0">
                          <a:solidFill>
                            <a:srgbClr val="0000FF"/>
                          </a:solidFill>
                          <a:latin typeface="Cambria Math" panose="02040503050406030204" pitchFamily="18" charset="0"/>
                        </a:rPr>
                        <m:t>𝑔</m:t>
                      </m:r>
                      <m:f>
                        <m:fPr>
                          <m:ctrlPr>
                            <a:rPr lang="en-US" altLang="zh-CN" b="0" i="1" smtClean="0">
                              <a:solidFill>
                                <a:srgbClr val="0000FF"/>
                              </a:solidFill>
                              <a:latin typeface="Cambria Math" panose="02040503050406030204" pitchFamily="18" charset="0"/>
                            </a:rPr>
                          </m:ctrlPr>
                        </m:fPr>
                        <m:num>
                          <m:d>
                            <m:dPr>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𝑦</m:t>
                                  </m:r>
                                </m:e>
                                <m:sub>
                                  <m:r>
                                    <a:rPr lang="en-US" altLang="zh-CN" b="0" i="1" smtClean="0">
                                      <a:solidFill>
                                        <a:srgbClr val="0000FF"/>
                                      </a:solidFill>
                                      <a:latin typeface="Cambria Math" panose="02040503050406030204" pitchFamily="18" charset="0"/>
                                    </a:rPr>
                                    <m:t>𝑘</m:t>
                                  </m:r>
                                </m:sub>
                              </m:sSub>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𝑦</m:t>
                                  </m:r>
                                </m:e>
                                <m:sub>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+1</m:t>
                                  </m:r>
                                </m:sub>
                              </m:sSub>
                            </m:e>
                          </m:d>
                        </m:num>
                        <m:den>
                          <m:r>
                            <a:rPr lang="en-US" altLang="zh-CN" b="0" i="1" smtClean="0">
                              <a:solidFill>
                                <a:srgbClr val="0000FF"/>
                              </a:solidFill>
                              <a:latin typeface="Cambria Math" panose="02040503050406030204" pitchFamily="18" charset="0"/>
                            </a:rPr>
                            <m:t>2</m:t>
                          </m:r>
                        </m:den>
                      </m:f>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𝑥</m:t>
                          </m:r>
                        </m:e>
                        <m:sub>
                          <m:r>
                            <a:rPr lang="en-US" altLang="zh-CN" i="1">
                              <a:solidFill>
                                <a:srgbClr val="0000FF"/>
                              </a:solidFill>
                              <a:latin typeface="Cambria Math" panose="02040503050406030204" pitchFamily="18" charset="0"/>
                            </a:rPr>
                            <m:t>𝑗</m:t>
                          </m:r>
                        </m:sub>
                      </m:sSub>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𝑡</m:t>
                      </m:r>
                      <m:f>
                        <m:fPr>
                          <m:ctrlPr>
                            <a:rPr lang="en-US" altLang="zh-CN" i="1" smtClean="0">
                              <a:solidFill>
                                <a:srgbClr val="0000FF"/>
                              </a:solidFill>
                              <a:latin typeface="Cambria Math" panose="02040503050406030204" pitchFamily="18" charset="0"/>
                            </a:rPr>
                          </m:ctrlPr>
                        </m:fPr>
                        <m:num>
                          <m:nary>
                            <m:naryPr>
                              <m:chr m:val="∑"/>
                              <m:supHide m:val="on"/>
                              <m:ctrlPr>
                                <a:rPr lang="en-US" altLang="zh-CN"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𝐿</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r>
                            <a:rPr lang="en-US" altLang="zh-CN" b="0" i="1" smtClean="0">
                              <a:solidFill>
                                <a:srgbClr val="0000FF"/>
                              </a:solidFill>
                              <a:latin typeface="Cambria Math" panose="02040503050406030204" pitchFamily="18" charset="0"/>
                            </a:rPr>
                            <m:t>+</m:t>
                          </m:r>
                          <m:nary>
                            <m:naryPr>
                              <m:chr m:val="∑"/>
                              <m:supHide m:val="on"/>
                              <m:ctrlPr>
                                <a:rPr lang="en-US" altLang="zh-CN" b="0"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𝐿</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num>
                        <m:den>
                          <m:r>
                            <a:rPr lang="en-US" altLang="zh-CN" b="0" i="1" smtClean="0">
                              <a:solidFill>
                                <a:srgbClr val="0000FF"/>
                              </a:solidFill>
                              <a:latin typeface="Cambria Math" panose="02040503050406030204" pitchFamily="18" charset="0"/>
                            </a:rPr>
                            <m:t>2</m:t>
                          </m:r>
                        </m:den>
                      </m:f>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𝑥</m:t>
                          </m:r>
                        </m:e>
                        <m:sub>
                          <m:r>
                            <a:rPr lang="en-US" altLang="zh-CN" b="0" i="1" smtClean="0">
                              <a:solidFill>
                                <a:srgbClr val="C00000"/>
                              </a:solidFill>
                              <a:latin typeface="Cambria Math" panose="02040503050406030204" pitchFamily="18" charset="0"/>
                            </a:rPr>
                            <m:t>𝑗</m:t>
                          </m:r>
                        </m:sub>
                      </m:sSub>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d>
                        <m:dPr>
                          <m:ctrlPr>
                            <a:rPr lang="en-US" altLang="zh-CN" b="0" i="1" smtClean="0">
                              <a:solidFill>
                                <a:srgbClr val="C00000"/>
                              </a:solidFill>
                              <a:latin typeface="Cambria Math" panose="02040503050406030204" pitchFamily="18" charset="0"/>
                            </a:rPr>
                          </m:ctrlPr>
                        </m:dPr>
                        <m:e>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e>
                      </m:d>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8993" y="1422252"/>
                <a:ext cx="13583264" cy="6899517"/>
              </a:xfrm>
              <a:prstGeom prst="rect">
                <a:avLst/>
              </a:prstGeom>
              <a:blipFill>
                <a:blip r:embed="rId3"/>
                <a:stretch>
                  <a:fillRect l="-359" r="-224"/>
                </a:stretch>
              </a:blipFill>
            </p:spPr>
            <p:txBody>
              <a:bodyPr/>
              <a:lstStyle/>
              <a:p>
                <a:r>
                  <a:rPr lang="en-US">
                    <a:noFill/>
                  </a:rPr>
                  <a:t> </a:t>
                </a:r>
              </a:p>
            </p:txBody>
          </p:sp>
        </mc:Fallback>
      </mc:AlternateContent>
      <p:sp>
        <p:nvSpPr>
          <p:cNvPr id="5" name="TextBox 4"/>
          <p:cNvSpPr txBox="1"/>
          <p:nvPr/>
        </p:nvSpPr>
        <p:spPr>
          <a:xfrm>
            <a:off x="307361" y="899032"/>
            <a:ext cx="3580760" cy="400110"/>
          </a:xfrm>
          <a:prstGeom prst="rect">
            <a:avLst/>
          </a:prstGeom>
          <a:noFill/>
        </p:spPr>
        <p:txBody>
          <a:bodyPr wrap="square" rtlCol="0">
            <a:spAutoFit/>
          </a:bodyPr>
          <a:lstStyle/>
          <a:p>
            <a:r>
              <a:rPr lang="zh-CN" altLang="en-US" sz="2000" b="1" dirty="0" smtClean="0"/>
              <a:t>细说压力：</a:t>
            </a:r>
            <a:r>
              <a:rPr lang="en-US" altLang="zh-CN" sz="2000" b="1" dirty="0" smtClean="0"/>
              <a:t>Y</a:t>
            </a:r>
            <a:r>
              <a:rPr lang="zh-CN" altLang="en-US" sz="2000" b="1" dirty="0" smtClean="0"/>
              <a:t>方向</a:t>
            </a:r>
            <a:endParaRPr lang="en-US" sz="2000" b="1" dirty="0"/>
          </a:p>
        </p:txBody>
      </p:sp>
    </p:spTree>
    <p:extLst>
      <p:ext uri="{BB962C8B-B14F-4D97-AF65-F5344CB8AC3E}">
        <p14:creationId xmlns:p14="http://schemas.microsoft.com/office/powerpoint/2010/main" val="1302254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239258" y="1074836"/>
                <a:ext cx="12621335" cy="3463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𝑣𝑦</m:t>
                      </m:r>
                      <m:r>
                        <a:rPr lang="en-US" i="1">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i="1">
                          <a:latin typeface="Cambria Math" panose="02040503050406030204" pitchFamily="18" charset="0"/>
                        </a:rPr>
                        <m:t>+</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𝑡</m:t>
                      </m:r>
                      <m:sSubSup>
                        <m:sSubSupPr>
                          <m:ctrlPr>
                            <a:rPr lang="en-US" altLang="zh-CN" i="1">
                              <a:solidFill>
                                <a:schemeClr val="tx1"/>
                              </a:solidFill>
                              <a:latin typeface="Cambria Math" panose="02040503050406030204" pitchFamily="18" charset="0"/>
                            </a:rPr>
                          </m:ctrlPr>
                        </m:sSubSupPr>
                        <m:e>
                          <m:d>
                            <m:dPr>
                              <m:ctrlPr>
                                <a:rPr lang="en-US" altLang="zh-CN" i="1">
                                  <a:solidFill>
                                    <a:schemeClr val="tx1"/>
                                  </a:solidFill>
                                  <a:latin typeface="Cambria Math" panose="02040503050406030204" pitchFamily="18" charset="0"/>
                                </a:rPr>
                              </m:ctrlPr>
                            </m:dPr>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𝜇</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𝐿</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𝜌</m:t>
                                      </m:r>
                                    </m:e>
                                    <m:sub>
                                      <m:r>
                                        <a:rPr lang="en-US" altLang="zh-CN" i="1">
                                          <a:solidFill>
                                            <a:schemeClr val="tx1"/>
                                          </a:solidFill>
                                          <a:latin typeface="Cambria Math" panose="02040503050406030204" pitchFamily="18" charset="0"/>
                                        </a:rPr>
                                        <m:t>𝐿</m:t>
                                      </m:r>
                                    </m:sub>
                                  </m:sSub>
                                  <m:r>
                                    <a:rPr lang="en-US" altLang="zh-CN" i="1">
                                      <a:solidFill>
                                        <a:schemeClr val="tx1"/>
                                      </a:solidFill>
                                      <a:latin typeface="Cambria Math" panose="02040503050406030204" pitchFamily="18" charset="0"/>
                                    </a:rPr>
                                    <m:t>𝐾</m:t>
                                  </m:r>
                                </m:den>
                              </m:f>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𝐿</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𝜌</m:t>
                                  </m:r>
                                </m:e>
                                <m:sub>
                                  <m:r>
                                    <a:rPr lang="en-US" altLang="zh-CN" i="1">
                                      <a:solidFill>
                                        <a:schemeClr val="tx1"/>
                                      </a:solidFill>
                                      <a:latin typeface="Cambria Math" panose="02040503050406030204" pitchFamily="18" charset="0"/>
                                    </a:rPr>
                                    <m:t>𝐿</m:t>
                                  </m:r>
                                </m:sub>
                              </m:sSub>
                              <m:r>
                                <a:rPr lang="en-US" altLang="zh-CN" i="1">
                                  <a:solidFill>
                                    <a:schemeClr val="tx1"/>
                                  </a:solidFill>
                                  <a:latin typeface="Cambria Math" panose="02040503050406030204" pitchFamily="18" charset="0"/>
                                </a:rPr>
                                <m:t>𝑣𝑦</m:t>
                              </m:r>
                            </m:e>
                          </m:d>
                          <m:r>
                            <a:rPr lang="en-US" altLang="zh-CN" i="1">
                              <a:solidFill>
                                <a:schemeClr val="tx1"/>
                              </a:solidFill>
                              <a:latin typeface="Cambria Math" panose="02040503050406030204" pitchFamily="18" charset="0"/>
                            </a:rPr>
                            <m:t>| </m:t>
                          </m:r>
                        </m:e>
                        <m:sub>
                          <m:r>
                            <a:rPr lang="en-US" altLang="zh-CN" i="1">
                              <a:solidFill>
                                <a:schemeClr val="tx1"/>
                              </a:solidFill>
                              <a:latin typeface="Cambria Math" panose="02040503050406030204" pitchFamily="18" charset="0"/>
                            </a:rPr>
                            <m:t>𝑗</m:t>
                          </m:r>
                          <m:r>
                            <a:rPr lang="en-US" altLang="zh-CN" i="1">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𝑘</m:t>
                          </m:r>
                          <m:r>
                            <a:rPr lang="en-US" altLang="zh-CN" i="1">
                              <a:solidFill>
                                <a:schemeClr val="tx1"/>
                              </a:solidFill>
                              <a:latin typeface="Cambria Math" panose="02040503050406030204" pitchFamily="18" charset="0"/>
                            </a:rPr>
                            <m:t>+0.5</m:t>
                          </m:r>
                        </m:sub>
                        <m:sup>
                          <m:r>
                            <a:rPr lang="en-US" altLang="zh-CN" i="1">
                              <a:solidFill>
                                <a:schemeClr val="tx1"/>
                              </a:solidFill>
                              <a:latin typeface="Cambria Math" panose="02040503050406030204" pitchFamily="18" charset="0"/>
                            </a:rPr>
                            <m:t>𝑛</m:t>
                          </m:r>
                          <m:r>
                            <a:rPr lang="en-US" altLang="zh-CN" i="1">
                              <a:solidFill>
                                <a:schemeClr val="tx1"/>
                              </a:solidFill>
                              <a:latin typeface="Cambria Math" panose="02040503050406030204" pitchFamily="18" charset="0"/>
                            </a:rPr>
                            <m:t>+1</m:t>
                          </m:r>
                        </m:sup>
                      </m:sSubSup>
                      <m:r>
                        <a:rPr lang="en-US" altLang="zh-CN" i="1">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𝑣𝑦</m:t>
                      </m:r>
                      <m:r>
                        <a:rPr lang="en-US" i="1">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sup>
                      </m:sSubSup>
                      <m:r>
                        <a:rPr lang="en-US" b="0" i="1" smtClean="0">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sup>
                                  </m:sSubSup>
                                </m:e>
                              </m:d>
                            </m:e>
                            <m:sub>
                              <m:r>
                                <a:rPr lang="en-US" b="0" i="1" smtClean="0">
                                  <a:solidFill>
                                    <a:srgbClr val="FF0000"/>
                                  </a:solidFill>
                                  <a:latin typeface="Cambria Math" panose="02040503050406030204" pitchFamily="18" charset="0"/>
                                </a:rPr>
                                <m:t>𝑖</m:t>
                              </m:r>
                            </m:sub>
                          </m:sSub>
                        </m:e>
                      </m:nary>
                      <m:r>
                        <a:rPr lang="en-US" i="1" smtClean="0">
                          <a:solidFill>
                            <a:srgbClr val="00B050"/>
                          </a:solidFill>
                          <a:latin typeface="Cambria Math" panose="02040503050406030204" pitchFamily="18" charset="0"/>
                        </a:rPr>
                        <m:t>−∆</m:t>
                      </m:r>
                      <m:r>
                        <a:rPr lang="en-US" i="1" smtClean="0">
                          <a:solidFill>
                            <a:srgbClr val="00B050"/>
                          </a:solidFill>
                          <a:latin typeface="Cambria Math" panose="02040503050406030204" pitchFamily="18" charset="0"/>
                        </a:rPr>
                        <m:t>𝑡</m:t>
                      </m:r>
                      <m:f>
                        <m:fPr>
                          <m:ctrlPr>
                            <a:rPr lang="en-US" i="1">
                              <a:solidFill>
                                <a:srgbClr val="00B050"/>
                              </a:solidFill>
                              <a:latin typeface="Cambria Math" panose="02040503050406030204" pitchFamily="18" charset="0"/>
                            </a:rPr>
                          </m:ctrlPr>
                        </m:fPr>
                        <m:num>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num>
                        <m:den>
                          <m:r>
                            <a:rPr lang="en-US" i="1">
                              <a:solidFill>
                                <a:srgbClr val="00B050"/>
                              </a:solidFill>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𝑥</m:t>
                              </m:r>
                            </m:e>
                            <m:sub>
                              <m:r>
                                <a:rPr lang="en-US" i="1">
                                  <a:solidFill>
                                    <a:srgbClr val="00B050"/>
                                  </a:solidFill>
                                  <a:latin typeface="Cambria Math" panose="02040503050406030204" pitchFamily="18" charset="0"/>
                                </a:rPr>
                                <m:t>𝑗</m:t>
                              </m:r>
                            </m:sub>
                          </m:sSub>
                        </m:den>
                      </m:f>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f>
                        <m:fPr>
                          <m:ctrlPr>
                            <a:rPr lang="en-US" b="0" i="1" smtClean="0">
                              <a:solidFill>
                                <a:schemeClr val="accent2"/>
                              </a:solidFill>
                              <a:latin typeface="Cambria Math" panose="02040503050406030204" pitchFamily="18" charset="0"/>
                            </a:rPr>
                          </m:ctrlPr>
                        </m:fPr>
                        <m:num>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e>
                                  </m:d>
                                </m:e>
                                <m:sub>
                                  <m:r>
                                    <a:rPr lang="en-US" b="0" i="1" smtClean="0">
                                      <a:solidFill>
                                        <a:schemeClr val="accent2"/>
                                      </a:solidFill>
                                      <a:latin typeface="Cambria Math" panose="02040503050406030204" pitchFamily="18" charset="0"/>
                                    </a:rPr>
                                    <m:t>𝑖</m:t>
                                  </m:r>
                                </m:sub>
                              </m:sSub>
                            </m:e>
                          </m:nary>
                        </m:num>
                        <m:den>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𝑗</m:t>
                              </m:r>
                            </m:sub>
                          </m:sSub>
                        </m:den>
                      </m:f>
                      <m:r>
                        <a:rPr lang="en-US" i="1">
                          <a:latin typeface="Cambria Math" panose="02040503050406030204" pitchFamily="18" charset="0"/>
                        </a:rPr>
                        <m:t>+</m:t>
                      </m:r>
                      <m:r>
                        <a:rPr lang="en-US" i="1" smtClean="0">
                          <a:solidFill>
                            <a:srgbClr val="00B0F0"/>
                          </a:solidFill>
                          <a:latin typeface="Cambria Math" panose="02040503050406030204" pitchFamily="18" charset="0"/>
                        </a:rPr>
                        <m:t>∆</m:t>
                      </m:r>
                      <m:r>
                        <a:rPr lang="en-US" i="1" smtClean="0">
                          <a:solidFill>
                            <a:srgbClr val="00B0F0"/>
                          </a:solidFill>
                          <a:latin typeface="Cambria Math" panose="02040503050406030204" pitchFamily="18" charset="0"/>
                        </a:rPr>
                        <m:t>𝑡</m:t>
                      </m:r>
                      <m:f>
                        <m:fPr>
                          <m:ctrlPr>
                            <a:rPr lang="en-US" i="1">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num>
                        <m:den>
                          <m:r>
                            <a:rPr lang="en-US" i="1">
                              <a:solidFill>
                                <a:srgbClr val="00B0F0"/>
                              </a:solidFill>
                              <a:latin typeface="Cambria Math" panose="02040503050406030204" pitchFamily="18" charset="0"/>
                            </a:rPr>
                            <m:t>∆</m:t>
                          </m:r>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𝑥</m:t>
                              </m:r>
                            </m:e>
                            <m:sub>
                              <m:r>
                                <a:rPr lang="en-US" i="1">
                                  <a:solidFill>
                                    <a:srgbClr val="00B0F0"/>
                                  </a:solidFill>
                                  <a:latin typeface="Cambria Math" panose="02040503050406030204" pitchFamily="18" charset="0"/>
                                </a:rPr>
                                <m:t>𝑗</m:t>
                              </m:r>
                            </m:sub>
                          </m:sSub>
                        </m:den>
                      </m:f>
                      <m:r>
                        <a:rPr lang="en-US" i="1">
                          <a:latin typeface="Cambria Math" panose="02040503050406030204" pitchFamily="18" charset="0"/>
                        </a:rPr>
                        <m:t>−</m:t>
                      </m:r>
                      <m:r>
                        <a:rPr lang="en-US" i="1" smtClean="0">
                          <a:solidFill>
                            <a:srgbClr val="00B050"/>
                          </a:solidFill>
                          <a:latin typeface="Cambria Math" panose="02040503050406030204" pitchFamily="18" charset="0"/>
                        </a:rPr>
                        <m:t>2∆</m:t>
                      </m:r>
                      <m:r>
                        <a:rPr lang="en-US" i="1" smtClean="0">
                          <a:solidFill>
                            <a:srgbClr val="00B050"/>
                          </a:solidFill>
                          <a:latin typeface="Cambria Math" panose="02040503050406030204" pitchFamily="18" charset="0"/>
                        </a:rPr>
                        <m:t>𝑡</m:t>
                      </m:r>
                      <m:f>
                        <m:fPr>
                          <m:ctrlPr>
                            <a:rPr lang="en-US" i="1">
                              <a:solidFill>
                                <a:srgbClr val="00B050"/>
                              </a:solidFill>
                              <a:latin typeface="Cambria Math" panose="02040503050406030204" pitchFamily="18" charset="0"/>
                            </a:rPr>
                          </m:ctrlPr>
                        </m:fPr>
                        <m:num>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up>
                              <m:r>
                                <a:rPr lang="en-US" altLang="zh-CN" i="1">
                                  <a:solidFill>
                                    <a:srgbClr val="00B050"/>
                                  </a:solidFill>
                                  <a:latin typeface="Cambria Math" panose="02040503050406030204" pitchFamily="18" charset="0"/>
                                </a:rPr>
                                <m:t>𝑛</m:t>
                              </m:r>
                            </m:sup>
                          </m:sSubSup>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sub>
                            <m:sup>
                              <m:r>
                                <a:rPr lang="en-US" altLang="zh-CN" i="1">
                                  <a:solidFill>
                                    <a:srgbClr val="00B050"/>
                                  </a:solidFill>
                                  <a:latin typeface="Cambria Math" panose="02040503050406030204" pitchFamily="18" charset="0"/>
                                </a:rPr>
                                <m:t>𝑛</m:t>
                              </m:r>
                            </m:sup>
                          </m:sSubSup>
                        </m:num>
                        <m:den>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2∆</m:t>
                      </m:r>
                      <m:r>
                        <a:rPr lang="en-US" altLang="zh-CN" b="0" i="1" smtClean="0">
                          <a:solidFill>
                            <a:schemeClr val="accent2"/>
                          </a:solidFill>
                          <a:latin typeface="Cambria Math" panose="02040503050406030204" pitchFamily="18" charset="0"/>
                        </a:rPr>
                        <m:t>𝑡</m:t>
                      </m:r>
                      <m:f>
                        <m:fPr>
                          <m:ctrlPr>
                            <a:rPr lang="en-US" altLang="zh-CN" b="0" i="1" smtClean="0">
                              <a:solidFill>
                                <a:schemeClr val="accent2"/>
                              </a:solidFill>
                              <a:latin typeface="Cambria Math" panose="02040503050406030204" pitchFamily="18" charset="0"/>
                            </a:rPr>
                          </m:ctrlPr>
                        </m:fPr>
                        <m:num>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num>
                        <m:den>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sub>
                          </m:sSub>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Sub>
                        </m:den>
                      </m:f>
                      <m:r>
                        <a:rPr lang="en-US" altLang="zh-CN" i="1">
                          <a:latin typeface="Cambria Math" panose="02040503050406030204" pitchFamily="18" charset="0"/>
                        </a:rPr>
                        <m:t>+</m:t>
                      </m:r>
                      <m:r>
                        <a:rPr lang="en-US" i="1" smtClean="0">
                          <a:solidFill>
                            <a:srgbClr val="00B0F0"/>
                          </a:solidFill>
                          <a:latin typeface="Cambria Math" panose="02040503050406030204" pitchFamily="18" charset="0"/>
                        </a:rPr>
                        <m:t>2∆</m:t>
                      </m:r>
                      <m:r>
                        <a:rPr lang="en-US" i="1" smtClean="0">
                          <a:solidFill>
                            <a:srgbClr val="00B0F0"/>
                          </a:solidFill>
                          <a:latin typeface="Cambria Math" panose="02040503050406030204" pitchFamily="18" charset="0"/>
                        </a:rPr>
                        <m:t>𝑡</m:t>
                      </m:r>
                      <m:f>
                        <m:fPr>
                          <m:ctrlPr>
                            <a:rPr lang="en-US" i="1">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sub>
                            <m:sup>
                              <m:r>
                                <a:rPr lang="en-US" altLang="zh-CN" i="1">
                                  <a:solidFill>
                                    <a:srgbClr val="00B0F0"/>
                                  </a:solidFill>
                                  <a:latin typeface="Cambria Math" panose="02040503050406030204" pitchFamily="18" charset="0"/>
                                </a:rPr>
                                <m:t>𝑛</m:t>
                              </m:r>
                            </m:sup>
                          </m:sSubSup>
                        </m:num>
                        <m:den>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Sub>
                        </m:den>
                      </m:f>
                      <m:r>
                        <a:rPr lang="en-US" i="1">
                          <a:latin typeface="Cambria Math" panose="02040503050406030204" pitchFamily="18" charset="0"/>
                        </a:rPr>
                        <m:t>−</m:t>
                      </m:r>
                      <m:r>
                        <a:rPr lang="en-US" i="1" smtClean="0">
                          <a:solidFill>
                            <a:srgbClr val="7030A0"/>
                          </a:solidFill>
                          <a:latin typeface="Cambria Math" panose="02040503050406030204" pitchFamily="18" charset="0"/>
                        </a:rPr>
                        <m:t>2∆</m:t>
                      </m:r>
                      <m:r>
                        <a:rPr lang="en-US" i="1" smtClean="0">
                          <a:solidFill>
                            <a:srgbClr val="7030A0"/>
                          </a:solidFill>
                          <a:latin typeface="Cambria Math" panose="02040503050406030204" pitchFamily="18" charset="0"/>
                        </a:rPr>
                        <m:t>𝑡</m:t>
                      </m:r>
                      <m:f>
                        <m:fPr>
                          <m:ctrlPr>
                            <a:rPr lang="en-US" i="1">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num>
                        <m:den>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r>
                                <a:rPr lang="en-US" altLang="zh-CN" i="1">
                                  <a:solidFill>
                                    <a:srgbClr val="7030A0"/>
                                  </a:solidFill>
                                  <a:latin typeface="Cambria Math" panose="02040503050406030204" pitchFamily="18" charset="0"/>
                                </a:rPr>
                                <m:t>+1</m:t>
                              </m:r>
                            </m:sub>
                          </m:sSub>
                        </m:den>
                      </m:f>
                      <m:r>
                        <a:rPr lang="en-US" altLang="zh-CN" b="0" i="1" smtClean="0">
                          <a:latin typeface="Cambria Math" panose="02040503050406030204" pitchFamily="18" charset="0"/>
                        </a:rPr>
                        <m:t>+</m:t>
                      </m:r>
                      <m:r>
                        <a:rPr lang="en-US" altLang="zh-CN" i="1">
                          <a:solidFill>
                            <a:srgbClr val="0000FF"/>
                          </a:solidFill>
                          <a:latin typeface="Cambria Math" panose="02040503050406030204" pitchFamily="18" charset="0"/>
                        </a:rPr>
                        <m:t>𝑔</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𝑡</m:t>
                      </m:r>
                      <m:f>
                        <m:fPr>
                          <m:ctrlPr>
                            <a:rPr lang="en-US" altLang="zh-CN" i="1">
                              <a:solidFill>
                                <a:srgbClr val="0000FF"/>
                              </a:solidFill>
                              <a:latin typeface="Cambria Math" panose="02040503050406030204" pitchFamily="18" charset="0"/>
                            </a:rPr>
                          </m:ctrlPr>
                        </m:fPr>
                        <m:num>
                          <m:nary>
                            <m:naryPr>
                              <m:chr m:val="∑"/>
                              <m:supHide m:val="on"/>
                              <m:ctrlPr>
                                <a:rPr lang="en-US" altLang="zh-CN"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𝑓</m:t>
                                  </m:r>
                                </m:e>
                                <m:sub>
                                  <m:r>
                                    <a:rPr lang="en-US" altLang="zh-CN" i="1">
                                      <a:solidFill>
                                        <a:srgbClr val="0000FF"/>
                                      </a:solidFill>
                                      <a:latin typeface="Cambria Math" panose="02040503050406030204" pitchFamily="18" charset="0"/>
                                    </a:rPr>
                                    <m:t>𝐿</m:t>
                                  </m:r>
                                </m:sub>
                              </m:sSub>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e>
                          </m:d>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r>
                                <a:rPr lang="en-US" altLang="zh-CN" i="1">
                                  <a:solidFill>
                                    <a:srgbClr val="0000FF"/>
                                  </a:solidFill>
                                  <a:latin typeface="Cambria Math" panose="02040503050406030204" pitchFamily="18" charset="0"/>
                                </a:rPr>
                                <m:t>+1</m:t>
                              </m:r>
                            </m:sup>
                          </m:sSubSup>
                          <m:r>
                            <a:rPr lang="en-US" altLang="zh-CN" i="1">
                              <a:solidFill>
                                <a:srgbClr val="0000FF"/>
                              </a:solidFill>
                              <a:latin typeface="Cambria Math" panose="02040503050406030204" pitchFamily="18" charset="0"/>
                            </a:rPr>
                            <m:t>+</m:t>
                          </m:r>
                          <m:nary>
                            <m:naryPr>
                              <m:chr m:val="∑"/>
                              <m:supHide m:val="on"/>
                              <m:ctrlPr>
                                <a:rPr lang="en-US" altLang="zh-CN"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d>
                                        <m:dPr>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e>
                                      </m:d>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𝑓</m:t>
                                  </m:r>
                                </m:e>
                                <m:sub>
                                  <m:r>
                                    <a:rPr lang="en-US" altLang="zh-CN" i="1">
                                      <a:solidFill>
                                        <a:srgbClr val="0000FF"/>
                                      </a:solidFill>
                                      <a:latin typeface="Cambria Math" panose="02040503050406030204" pitchFamily="18" charset="0"/>
                                    </a:rPr>
                                    <m:t>𝐿</m:t>
                                  </m:r>
                                </m:sub>
                              </m:sSub>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e>
                          </m:d>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sup>
                          </m:sSubSup>
                        </m:num>
                        <m:den>
                          <m:r>
                            <a:rPr lang="en-US" altLang="zh-CN" i="1">
                              <a:solidFill>
                                <a:srgbClr val="0000FF"/>
                              </a:solidFill>
                              <a:latin typeface="Cambria Math" panose="02040503050406030204" pitchFamily="18" charset="0"/>
                            </a:rPr>
                            <m:t>2</m:t>
                          </m:r>
                        </m:den>
                      </m:f>
                      <m:r>
                        <a:rPr lang="en-US" altLang="zh-CN" b="0" i="1" smtClean="0">
                          <a:solidFill>
                            <a:schemeClr val="tx1"/>
                          </a:solidFill>
                          <a:latin typeface="Cambria Math" panose="02040503050406030204" pitchFamily="18" charset="0"/>
                        </a:rPr>
                        <m:t>−</m:t>
                      </m:r>
                      <m:r>
                        <a:rPr lang="en-US" i="1" smtClean="0">
                          <a:solidFill>
                            <a:srgbClr val="C00000"/>
                          </a:solidFill>
                          <a:latin typeface="Cambria Math" panose="02040503050406030204" pitchFamily="18" charset="0"/>
                        </a:rPr>
                        <m:t>2∆</m:t>
                      </m:r>
                      <m:r>
                        <a:rPr lang="en-US" i="1" smtClean="0">
                          <a:solidFill>
                            <a:srgbClr val="C00000"/>
                          </a:solidFill>
                          <a:latin typeface="Cambria Math" panose="02040503050406030204" pitchFamily="18" charset="0"/>
                        </a:rPr>
                        <m:t>𝑡</m:t>
                      </m:r>
                      <m:f>
                        <m:fPr>
                          <m:ctrlPr>
                            <a:rPr lang="en-US" i="1">
                              <a:solidFill>
                                <a:srgbClr val="C00000"/>
                              </a:solidFill>
                              <a:latin typeface="Cambria Math" panose="02040503050406030204" pitchFamily="18" charset="0"/>
                            </a:rPr>
                          </m:ctrlPr>
                        </m:fPr>
                        <m:num>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m:t>
                                  </m:r>
                                </m:e>
                              </m:d>
                            </m:e>
                            <m:sub>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bSup>
                          <m:r>
                            <a:rPr lang="en-US" b="0" i="1" smtClean="0">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𝑃</m:t>
                              </m:r>
                            </m:e>
                            <m:sub>
                              <m:r>
                                <a:rPr lang="en-US" b="0" i="1" smtClean="0">
                                  <a:solidFill>
                                    <a:srgbClr val="C00000"/>
                                  </a:solidFill>
                                  <a:latin typeface="Cambria Math" panose="02040503050406030204" pitchFamily="18" charset="0"/>
                                </a:rPr>
                                <m:t>0</m:t>
                              </m:r>
                            </m:sub>
                          </m:sSub>
                          <m:sSubSup>
                            <m:sSubSupPr>
                              <m:ctrlPr>
                                <a:rPr lang="en-US" b="0" i="1" smtClean="0">
                                  <a:solidFill>
                                    <a:srgbClr val="C00000"/>
                                  </a:solidFill>
                                  <a:latin typeface="Cambria Math" panose="02040503050406030204" pitchFamily="18" charset="0"/>
                                </a:rPr>
                              </m:ctrlPr>
                            </m:sSubSupPr>
                            <m:e>
                              <m:d>
                                <m:dPr>
                                  <m:begChr m:val=""/>
                                  <m:endChr m:val="|"/>
                                  <m:ctrlPr>
                                    <a:rPr lang="en-US" b="0" i="1" smtClean="0">
                                      <a:solidFill>
                                        <a:srgbClr val="C00000"/>
                                      </a:solidFill>
                                      <a:latin typeface="Cambria Math" panose="02040503050406030204" pitchFamily="18" charset="0"/>
                                    </a:rPr>
                                  </m:ctrlPr>
                                </m:dPr>
                                <m:e>
                                  <m:r>
                                    <a:rPr lang="en-US" b="0" i="1" smtClean="0">
                                      <a:solidFill>
                                        <a:srgbClr val="C00000"/>
                                      </a:solidFill>
                                      <a:latin typeface="Cambria Math" panose="02040503050406030204" pitchFamily="18" charset="0"/>
                                    </a:rPr>
                                    <m:t>​</m:t>
                                  </m:r>
                                </m:e>
                              </m:d>
                            </m:e>
                            <m:sub>
                              <m:r>
                                <a:rPr lang="en-US" b="0" i="1" smtClean="0">
                                  <a:solidFill>
                                    <a:srgbClr val="C00000"/>
                                  </a:solidFill>
                                  <a:latin typeface="Cambria Math" panose="02040503050406030204" pitchFamily="18" charset="0"/>
                                </a:rPr>
                                <m:t>𝑗</m:t>
                              </m:r>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𝑘</m:t>
                              </m:r>
                            </m:sub>
                            <m:sup>
                              <m:r>
                                <a:rPr lang="en-US" b="0" i="1" smtClean="0">
                                  <a:solidFill>
                                    <a:srgbClr val="C00000"/>
                                  </a:solidFill>
                                  <a:latin typeface="Cambria Math" panose="02040503050406030204" pitchFamily="18" charset="0"/>
                                </a:rPr>
                                <m:t>𝑛</m:t>
                              </m:r>
                              <m:r>
                                <a:rPr lang="en-US" b="0" i="1" smtClean="0">
                                  <a:solidFill>
                                    <a:srgbClr val="C00000"/>
                                  </a:solidFill>
                                  <a:latin typeface="Cambria Math" panose="02040503050406030204" pitchFamily="18" charset="0"/>
                                </a:rPr>
                                <m:t>+1</m:t>
                              </m:r>
                            </m:sup>
                          </m:sSubSup>
                        </m:num>
                        <m:den>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𝑘</m:t>
                              </m:r>
                            </m:sub>
                          </m:sSub>
                          <m:r>
                            <a:rPr lang="en-US" altLang="zh-CN" i="1">
                              <a:solidFill>
                                <a:srgbClr val="C00000"/>
                              </a:solidFill>
                              <a:latin typeface="Cambria Math" panose="02040503050406030204" pitchFamily="18" charset="0"/>
                            </a:rPr>
                            <m:t>+∆</m:t>
                          </m:r>
                          <m:sSub>
                            <m:sSubPr>
                              <m:ctrlPr>
                                <a:rPr lang="en-US" altLang="zh-CN" i="1">
                                  <a:solidFill>
                                    <a:srgbClr val="C00000"/>
                                  </a:solidFill>
                                  <a:latin typeface="Cambria Math" panose="02040503050406030204" pitchFamily="18" charset="0"/>
                                </a:rPr>
                              </m:ctrlPr>
                            </m:sSubPr>
                            <m:e>
                              <m:r>
                                <a:rPr lang="en-US" altLang="zh-CN" i="1">
                                  <a:solidFill>
                                    <a:srgbClr val="C00000"/>
                                  </a:solidFill>
                                  <a:latin typeface="Cambria Math" panose="02040503050406030204" pitchFamily="18" charset="0"/>
                                </a:rPr>
                                <m:t>𝑦</m:t>
                              </m:r>
                            </m:e>
                            <m:sub>
                              <m:r>
                                <a:rPr lang="en-US" altLang="zh-CN" i="1">
                                  <a:solidFill>
                                    <a:srgbClr val="C00000"/>
                                  </a:solidFill>
                                  <a:latin typeface="Cambria Math" panose="02040503050406030204" pitchFamily="18" charset="0"/>
                                </a:rPr>
                                <m:t>𝑘</m:t>
                              </m:r>
                              <m:r>
                                <a:rPr lang="en-US" altLang="zh-CN" i="1">
                                  <a:solidFill>
                                    <a:srgbClr val="C00000"/>
                                  </a:solidFill>
                                  <a:latin typeface="Cambria Math" panose="02040503050406030204" pitchFamily="18" charset="0"/>
                                </a:rPr>
                                <m:t>+1</m:t>
                              </m:r>
                            </m:sub>
                          </m:sSub>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39258" y="1074836"/>
                <a:ext cx="12621335" cy="346376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61335" y="4594123"/>
                <a:ext cx="10449233" cy="2775247"/>
              </a:xfrm>
              <a:prstGeom prst="rect">
                <a:avLst/>
              </a:prstGeom>
              <a:noFill/>
            </p:spPr>
            <p:txBody>
              <a:bodyPr wrap="square" rtlCol="0">
                <a:spAutoFit/>
              </a:bodyPr>
              <a:lstStyle/>
              <a:p>
                <a:r>
                  <a:rPr lang="zh-CN" altLang="en-US" dirty="0" smtClean="0"/>
                  <a:t>其中，新时刻固相在晶体运动微元中心处相对液相的速度已求得：</a:t>
                </a:r>
                <a:endParaRPr lang="en-US" altLang="zh-CN"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𝑣𝑠𝑦</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𝜋</m:t>
                              </m:r>
                              <m:r>
                                <a:rPr lang="en-US" b="0" i="1" smtClean="0">
                                  <a:latin typeface="Cambria Math" panose="02040503050406030204" pitchFamily="18" charset="0"/>
                                </a:rPr>
                                <m:t>𝑅</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𝑡</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num>
                                    <m:den>
                                      <m:r>
                                        <a:rPr lang="en-US" b="0" i="1" smtClean="0">
                                          <a:latin typeface="Cambria Math" panose="02040503050406030204" pitchFamily="18" charset="0"/>
                                        </a:rPr>
                                        <m:t>2</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den>
                          </m:f>
                        </m:e>
                      </m:d>
                      <m:r>
                        <a:rPr lang="en-US" b="0" i="1" smtClean="0">
                          <a:latin typeface="Cambria Math" panose="02040503050406030204" pitchFamily="18" charset="0"/>
                        </a:rPr>
                        <m:t>𝑣𝑠𝑦</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𝑛</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den>
                      </m:f>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dirty="0" smtClean="0"/>
              </a:p>
              <a:p>
                <a:r>
                  <a:rPr lang="zh-CN" altLang="en-US" dirty="0"/>
                  <a:t>固相在典型非孤立单元面上的速度也已求得：</a:t>
                </a:r>
                <a:endParaRPr lang="en-US" altLang="zh-CN"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𝑣𝑦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
                              <m:r>
                                <a:rPr lang="en-US" b="0" i="1" smtClean="0">
                                  <a:latin typeface="Cambria Math" panose="02040503050406030204" pitchFamily="18" charset="0"/>
                                </a:rPr>
                                <m:t>𝑣𝑦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&lt;0</m:t>
                              </m:r>
                            </m:e>
                          </m:eqArr>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61335" y="4594123"/>
                <a:ext cx="10449233" cy="2775247"/>
              </a:xfrm>
              <a:prstGeom prst="rect">
                <a:avLst/>
              </a:prstGeom>
              <a:blipFill>
                <a:blip r:embed="rId4"/>
                <a:stretch>
                  <a:fillRect l="-467" t="-1319"/>
                </a:stretch>
              </a:blipFill>
            </p:spPr>
            <p:txBody>
              <a:bodyPr/>
              <a:lstStyle/>
              <a:p>
                <a:r>
                  <a:rPr lang="en-US">
                    <a:noFill/>
                  </a:rPr>
                  <a:t> </a:t>
                </a:r>
              </a:p>
            </p:txBody>
          </p:sp>
        </mc:Fallback>
      </mc:AlternateContent>
    </p:spTree>
    <p:extLst>
      <p:ext uri="{BB962C8B-B14F-4D97-AF65-F5344CB8AC3E}">
        <p14:creationId xmlns:p14="http://schemas.microsoft.com/office/powerpoint/2010/main" val="2224973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33082" y="991241"/>
                <a:ext cx="11958918" cy="6136936"/>
              </a:xfrm>
              <a:prstGeom prst="rect">
                <a:avLst/>
              </a:prstGeom>
              <a:noFill/>
            </p:spPr>
            <p:txBody>
              <a:bodyPr wrap="square" rtlCol="0">
                <a:spAutoFit/>
              </a:bodyPr>
              <a:lstStyle/>
              <a:p>
                <a:r>
                  <a:rPr lang="zh-CN" altLang="en-US" dirty="0" smtClean="0"/>
                  <a:t>假设系统中液</a:t>
                </a:r>
                <a:r>
                  <a:rPr lang="zh-CN" altLang="en-US" dirty="0"/>
                  <a:t>相初始密度是均一</a:t>
                </a:r>
                <a:r>
                  <a:rPr lang="zh-CN" altLang="en-US" dirty="0" smtClean="0"/>
                  <a:t>的，则</a:t>
                </a:r>
                <a:r>
                  <a:rPr lang="zh-CN" altLang="en-US" dirty="0" smtClean="0">
                    <a:latin typeface="Cambria Math" panose="02040503050406030204" pitchFamily="18" charset="0"/>
                  </a:rPr>
                  <a:t>上式中初始静压力可表示为：</a:t>
                </a:r>
                <a:endParaRPr lang="en-US" altLang="zh-CN" dirty="0" smtClean="0">
                  <a:latin typeface="Cambria Math" panose="02040503050406030204" pitchFamily="18" charset="0"/>
                </a:endParaRPr>
              </a:p>
              <a:p>
                <a:endParaRPr lang="en-US" altLang="zh-CN"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solidFill>
                            <a:srgbClr val="C00000"/>
                          </a:solidFill>
                          <a:latin typeface="Cambria Math" panose="02040503050406030204" pitchFamily="18" charset="0"/>
                        </a:rPr>
                        <m:t>2∆</m:t>
                      </m:r>
                      <m:r>
                        <a:rPr lang="en-US" altLang="zh-CN" b="0" i="1" smtClean="0">
                          <a:solidFill>
                            <a:srgbClr val="C00000"/>
                          </a:solidFill>
                          <a:latin typeface="Cambria Math" panose="02040503050406030204" pitchFamily="18" charset="0"/>
                        </a:rPr>
                        <m:t>𝑡</m:t>
                      </m:r>
                      <m:f>
                        <m:fPr>
                          <m:ctrlPr>
                            <a:rPr lang="en-US" altLang="zh-CN" b="0" i="1" smtClean="0">
                              <a:solidFill>
                                <a:srgbClr val="C00000"/>
                              </a:solidFill>
                              <a:latin typeface="Cambria Math" panose="02040503050406030204" pitchFamily="18" charset="0"/>
                            </a:rPr>
                          </m:ctrlPr>
                        </m:fPr>
                        <m:num>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𝑃</m:t>
                              </m:r>
                            </m:e>
                            <m:sub>
                              <m:r>
                                <a:rPr lang="en-US" altLang="zh-CN" b="0" i="1" smtClean="0">
                                  <a:solidFill>
                                    <a:srgbClr val="C00000"/>
                                  </a:solidFill>
                                  <a:latin typeface="Cambria Math" panose="02040503050406030204" pitchFamily="18" charset="0"/>
                                </a:rPr>
                                <m:t>0</m:t>
                              </m:r>
                            </m:sub>
                          </m:sSub>
                          <m:sSubSup>
                            <m:sSubSupPr>
                              <m:ctrlPr>
                                <a:rPr lang="en-US" altLang="zh-CN" b="0" i="1" smtClean="0">
                                  <a:solidFill>
                                    <a:srgbClr val="C00000"/>
                                  </a:solidFill>
                                  <a:latin typeface="Cambria Math" panose="02040503050406030204" pitchFamily="18" charset="0"/>
                                </a:rPr>
                              </m:ctrlPr>
                            </m:sSubSupPr>
                            <m:e>
                              <m:d>
                                <m:dPr>
                                  <m:begChr m:val=""/>
                                  <m:endChr m:val="|"/>
                                  <m:ctrlPr>
                                    <a:rPr lang="en-US" altLang="zh-CN" b="0" i="1" smtClean="0">
                                      <a:solidFill>
                                        <a:srgbClr val="C00000"/>
                                      </a:solidFill>
                                      <a:latin typeface="Cambria Math" panose="02040503050406030204" pitchFamily="18" charset="0"/>
                                    </a:rPr>
                                  </m:ctrlPr>
                                </m:dPr>
                                <m:e>
                                  <m:r>
                                    <a:rPr lang="en-US" altLang="zh-CN" b="0" i="1" smtClean="0">
                                      <a:solidFill>
                                        <a:srgbClr val="C00000"/>
                                      </a:solidFill>
                                      <a:latin typeface="Cambria Math" panose="02040503050406030204" pitchFamily="18" charset="0"/>
                                    </a:rPr>
                                    <m:t>​</m:t>
                                  </m:r>
                                </m:e>
                              </m:d>
                            </m:e>
                            <m:sub>
                              <m:r>
                                <a:rPr lang="en-US" altLang="zh-CN" b="0" i="1" smtClean="0">
                                  <a:solidFill>
                                    <a:srgbClr val="C00000"/>
                                  </a:solidFill>
                                  <a:latin typeface="Cambria Math" panose="02040503050406030204" pitchFamily="18" charset="0"/>
                                </a:rPr>
                                <m:t>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sub>
                            <m:sup>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+1</m:t>
                              </m:r>
                            </m:sup>
                          </m:sSubSup>
                        </m:num>
                        <m:den>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Sub>
                        </m:den>
                      </m:f>
                      <m:r>
                        <a:rPr lang="en-US" altLang="zh-CN" b="0" i="1" smtClean="0">
                          <a:solidFill>
                            <a:srgbClr val="C00000"/>
                          </a:solidFill>
                          <a:latin typeface="Cambria Math" panose="02040503050406030204" pitchFamily="18" charset="0"/>
                        </a:rPr>
                        <m:t>=−2∆</m:t>
                      </m:r>
                      <m:r>
                        <a:rPr lang="en-US" altLang="zh-CN" b="0" i="1" smtClean="0">
                          <a:solidFill>
                            <a:srgbClr val="C00000"/>
                          </a:solidFill>
                          <a:latin typeface="Cambria Math" panose="02040503050406030204" pitchFamily="18" charset="0"/>
                        </a:rPr>
                        <m:t>𝑡</m:t>
                      </m:r>
                      <m:f>
                        <m:fPr>
                          <m:ctrlPr>
                            <a:rPr lang="en-US" altLang="zh-CN" b="0" i="1" smtClean="0">
                              <a:solidFill>
                                <a:srgbClr val="C00000"/>
                              </a:solidFill>
                              <a:latin typeface="Cambria Math" panose="02040503050406030204" pitchFamily="18" charset="0"/>
                            </a:rPr>
                          </m:ctrlPr>
                        </m:fPr>
                        <m:num>
                          <m:f>
                            <m:fPr>
                              <m:ctrlPr>
                                <a:rPr lang="en-US" altLang="zh-CN" b="0" i="1" smtClean="0">
                                  <a:solidFill>
                                    <a:srgbClr val="C00000"/>
                                  </a:solidFill>
                                  <a:latin typeface="Cambria Math" panose="02040503050406030204" pitchFamily="18" charset="0"/>
                                </a:rPr>
                              </m:ctrlPr>
                            </m:fPr>
                            <m:num>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sub>
                              </m:sSub>
                            </m:num>
                            <m:den>
                              <m:r>
                                <a:rPr lang="en-US" altLang="zh-CN" b="0" i="1" smtClean="0">
                                  <a:solidFill>
                                    <a:srgbClr val="C00000"/>
                                  </a:solidFill>
                                  <a:latin typeface="Cambria Math" panose="02040503050406030204" pitchFamily="18" charset="0"/>
                                </a:rPr>
                                <m:t>2</m:t>
                              </m:r>
                            </m:den>
                          </m:f>
                          <m:sSubSup>
                            <m:sSubSupPr>
                              <m:ctrlPr>
                                <a:rPr lang="en-US" altLang="zh-CN" b="0" i="1" smtClean="0">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𝜌</m:t>
                              </m:r>
                            </m:e>
                            <m:sub>
                              <m:r>
                                <a:rPr lang="en-US" altLang="zh-CN" b="0" i="1" smtClean="0">
                                  <a:solidFill>
                                    <a:srgbClr val="C00000"/>
                                  </a:solidFill>
                                  <a:latin typeface="Cambria Math" panose="02040503050406030204" pitchFamily="18" charset="0"/>
                                </a:rPr>
                                <m:t>𝐿𝑗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sub>
                            <m:sup>
                              <m:r>
                                <a:rPr lang="en-US" altLang="zh-CN" b="0" i="1" smtClean="0">
                                  <a:solidFill>
                                    <a:srgbClr val="C00000"/>
                                  </a:solidFill>
                                  <a:latin typeface="Cambria Math" panose="02040503050406030204" pitchFamily="18" charset="0"/>
                                </a:rPr>
                                <m:t>0</m:t>
                              </m:r>
                            </m:sup>
                          </m:sSubSup>
                          <m:r>
                            <a:rPr lang="en-US" altLang="zh-CN" b="0" i="1" smtClean="0">
                              <a:solidFill>
                                <a:srgbClr val="C00000"/>
                              </a:solidFill>
                              <a:latin typeface="Cambria Math" panose="02040503050406030204" pitchFamily="18" charset="0"/>
                            </a:rPr>
                            <m:t>𝑔</m:t>
                          </m:r>
                          <m:r>
                            <a:rPr lang="en-US" altLang="zh-CN" b="0" i="1" smtClean="0">
                              <a:solidFill>
                                <a:srgbClr val="C00000"/>
                              </a:solidFill>
                              <a:latin typeface="Cambria Math" panose="02040503050406030204" pitchFamily="18" charset="0"/>
                            </a:rPr>
                            <m:t>+</m:t>
                          </m:r>
                          <m:f>
                            <m:fPr>
                              <m:ctrlPr>
                                <a:rPr lang="en-US" altLang="zh-CN" b="0" i="1" smtClean="0">
                                  <a:solidFill>
                                    <a:srgbClr val="C00000"/>
                                  </a:solidFill>
                                  <a:latin typeface="Cambria Math" panose="02040503050406030204" pitchFamily="18" charset="0"/>
                                </a:rPr>
                              </m:ctrlPr>
                            </m:fPr>
                            <m:num>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Sub>
                            </m:num>
                            <m:den>
                              <m:r>
                                <a:rPr lang="en-US" altLang="zh-CN" b="0" i="1" smtClean="0">
                                  <a:solidFill>
                                    <a:srgbClr val="C00000"/>
                                  </a:solidFill>
                                  <a:latin typeface="Cambria Math" panose="02040503050406030204" pitchFamily="18" charset="0"/>
                                </a:rPr>
                                <m:t>2</m:t>
                              </m:r>
                            </m:den>
                          </m:f>
                          <m:sSubSup>
                            <m:sSubSupPr>
                              <m:ctrlPr>
                                <a:rPr lang="en-US" altLang="zh-CN" b="0" i="1" smtClean="0">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𝜌</m:t>
                              </m:r>
                            </m:e>
                            <m:sub>
                              <m:r>
                                <a:rPr lang="en-US" altLang="zh-CN" b="0" i="1" smtClean="0">
                                  <a:solidFill>
                                    <a:srgbClr val="C00000"/>
                                  </a:solidFill>
                                  <a:latin typeface="Cambria Math" panose="02040503050406030204" pitchFamily="18" charset="0"/>
                                </a:rPr>
                                <m:t>𝐿𝑗</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up>
                              <m:r>
                                <a:rPr lang="en-US" altLang="zh-CN" b="0" i="1" smtClean="0">
                                  <a:solidFill>
                                    <a:srgbClr val="C00000"/>
                                  </a:solidFill>
                                  <a:latin typeface="Cambria Math" panose="02040503050406030204" pitchFamily="18" charset="0"/>
                                </a:rPr>
                                <m:t>0</m:t>
                              </m:r>
                            </m:sup>
                          </m:sSubSup>
                          <m:r>
                            <a:rPr lang="en-US" altLang="zh-CN" b="0" i="1" smtClean="0">
                              <a:solidFill>
                                <a:srgbClr val="C00000"/>
                              </a:solidFill>
                              <a:latin typeface="Cambria Math" panose="02040503050406030204" pitchFamily="18" charset="0"/>
                            </a:rPr>
                            <m:t>𝑔</m:t>
                          </m:r>
                        </m:num>
                        <m:den>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sub>
                          </m:sSub>
                          <m:r>
                            <a:rPr lang="en-US" altLang="zh-CN" b="0" i="1" smtClean="0">
                              <a:solidFill>
                                <a:srgbClr val="C00000"/>
                              </a:solidFill>
                              <a:latin typeface="Cambria Math" panose="02040503050406030204" pitchFamily="18" charset="0"/>
                            </a:rPr>
                            <m:t>+∆</m:t>
                          </m:r>
                          <m:sSub>
                            <m:sSubPr>
                              <m:ctrlPr>
                                <a:rPr lang="en-US" altLang="zh-CN" b="0" i="1" smtClean="0">
                                  <a:solidFill>
                                    <a:srgbClr val="C00000"/>
                                  </a:solidFill>
                                  <a:latin typeface="Cambria Math" panose="02040503050406030204" pitchFamily="18" charset="0"/>
                                </a:rPr>
                              </m:ctrlPr>
                            </m:sSubPr>
                            <m:e>
                              <m:r>
                                <a:rPr lang="en-US" altLang="zh-CN" b="0" i="1" smtClean="0">
                                  <a:solidFill>
                                    <a:srgbClr val="C00000"/>
                                  </a:solidFill>
                                  <a:latin typeface="Cambria Math" panose="02040503050406030204" pitchFamily="18" charset="0"/>
                                </a:rPr>
                                <m:t>𝑦</m:t>
                              </m:r>
                            </m:e>
                            <m:sub>
                              <m:r>
                                <a:rPr lang="en-US" altLang="zh-CN" b="0" i="1" smtClean="0">
                                  <a:solidFill>
                                    <a:srgbClr val="C00000"/>
                                  </a:solidFill>
                                  <a:latin typeface="Cambria Math" panose="02040503050406030204" pitchFamily="18" charset="0"/>
                                </a:rPr>
                                <m:t>𝑘</m:t>
                              </m:r>
                              <m:r>
                                <a:rPr lang="en-US" altLang="zh-CN" b="0" i="1" smtClean="0">
                                  <a:solidFill>
                                    <a:srgbClr val="C00000"/>
                                  </a:solidFill>
                                  <a:latin typeface="Cambria Math" panose="02040503050406030204" pitchFamily="18" charset="0"/>
                                </a:rPr>
                                <m:t>+1</m:t>
                              </m:r>
                            </m:sub>
                          </m:sSub>
                        </m:den>
                      </m:f>
                      <m:r>
                        <a:rPr lang="en-US" altLang="zh-CN" i="1">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m:t>
                      </m:r>
                      <m:r>
                        <a:rPr lang="en-US" altLang="zh-CN" b="0" i="1" smtClean="0">
                          <a:solidFill>
                            <a:srgbClr val="C00000"/>
                          </a:solidFill>
                          <a:latin typeface="Cambria Math" panose="02040503050406030204" pitchFamily="18" charset="0"/>
                        </a:rPr>
                        <m:t>𝑡</m:t>
                      </m:r>
                      <m:sSubSup>
                        <m:sSubSupPr>
                          <m:ctrlPr>
                            <a:rPr lang="en-US" altLang="zh-CN" b="0" i="1" smtClean="0">
                              <a:solidFill>
                                <a:srgbClr val="C00000"/>
                              </a:solidFill>
                              <a:latin typeface="Cambria Math" panose="02040503050406030204" pitchFamily="18" charset="0"/>
                            </a:rPr>
                          </m:ctrlPr>
                        </m:sSubSupPr>
                        <m:e>
                          <m:r>
                            <a:rPr lang="en-US" altLang="zh-CN" b="0" i="1" smtClean="0">
                              <a:solidFill>
                                <a:srgbClr val="C00000"/>
                              </a:solidFill>
                              <a:latin typeface="Cambria Math" panose="02040503050406030204" pitchFamily="18" charset="0"/>
                            </a:rPr>
                            <m:t>𝜌</m:t>
                          </m:r>
                        </m:e>
                        <m:sub>
                          <m:r>
                            <a:rPr lang="en-US" altLang="zh-CN" b="0" i="1" smtClean="0">
                              <a:solidFill>
                                <a:srgbClr val="C00000"/>
                              </a:solidFill>
                              <a:latin typeface="Cambria Math" panose="02040503050406030204" pitchFamily="18" charset="0"/>
                            </a:rPr>
                            <m:t>𝐿</m:t>
                          </m:r>
                        </m:sub>
                        <m:sup>
                          <m:r>
                            <a:rPr lang="en-US" altLang="zh-CN" b="0" i="1" smtClean="0">
                              <a:solidFill>
                                <a:srgbClr val="C00000"/>
                              </a:solidFill>
                              <a:latin typeface="Cambria Math" panose="02040503050406030204" pitchFamily="18" charset="0"/>
                            </a:rPr>
                            <m:t>0</m:t>
                          </m:r>
                        </m:sup>
                      </m:sSubSup>
                      <m:r>
                        <a:rPr lang="en-US" altLang="zh-CN" b="0" i="1" smtClean="0">
                          <a:solidFill>
                            <a:srgbClr val="C00000"/>
                          </a:solidFill>
                          <a:latin typeface="Cambria Math" panose="02040503050406030204" pitchFamily="18" charset="0"/>
                        </a:rPr>
                        <m:t>𝑔</m:t>
                      </m:r>
                    </m:oMath>
                  </m:oMathPara>
                </a14:m>
                <a:endParaRPr lang="en-US" altLang="zh-CN" dirty="0" smtClean="0">
                  <a:latin typeface="Cambria Math" panose="02040503050406030204" pitchFamily="18" charset="0"/>
                </a:endParaRPr>
              </a:p>
              <a:p>
                <a:r>
                  <a:rPr lang="zh-CN" altLang="en-US" dirty="0" smtClean="0"/>
                  <a:t>由于假设液</a:t>
                </a:r>
                <a:r>
                  <a:rPr lang="zh-CN" altLang="en-US" dirty="0"/>
                  <a:t>相初始密</a:t>
                </a:r>
                <a:r>
                  <a:rPr lang="zh-CN" altLang="en-US" dirty="0" smtClean="0"/>
                  <a:t>度是均</a:t>
                </a:r>
                <a:r>
                  <a:rPr lang="zh-CN" altLang="en-US" dirty="0"/>
                  <a:t>一的，所以</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𝜌</m:t>
                        </m:r>
                      </m:e>
                      <m:sub>
                        <m:r>
                          <a:rPr lang="en-US" altLang="zh-CN" i="1">
                            <a:latin typeface="Cambria Math" panose="02040503050406030204" pitchFamily="18" charset="0"/>
                          </a:rPr>
                          <m:t>𝐿</m:t>
                        </m:r>
                      </m:sub>
                      <m:sup>
                        <m:r>
                          <a:rPr lang="en-US" altLang="zh-CN" i="1">
                            <a:latin typeface="Cambria Math" panose="02040503050406030204" pitchFamily="18" charset="0"/>
                          </a:rPr>
                          <m:t>0</m:t>
                        </m:r>
                      </m:sup>
                    </m:sSubSup>
                  </m:oMath>
                </a14:m>
                <a:r>
                  <a:rPr lang="zh-CN" altLang="en-US" dirty="0"/>
                  <a:t>可以作为公因子提出来。对于初始温度不均一或者成分不均一，压力不均一等情况导致的密度不均一，初始密度均一的假设会</a:t>
                </a:r>
                <a:r>
                  <a:rPr lang="zh-CN" altLang="en-US" dirty="0" smtClean="0"/>
                  <a:t>失，</a:t>
                </a:r>
                <a:r>
                  <a:rPr lang="zh-CN" altLang="en-US" dirty="0" smtClean="0">
                    <a:solidFill>
                      <a:srgbClr val="FF0000"/>
                    </a:solidFill>
                  </a:rPr>
                  <a:t>此时</a:t>
                </a:r>
                <a:r>
                  <a:rPr lang="en-US" altLang="zh-CN" dirty="0" smtClean="0">
                    <a:solidFill>
                      <a:srgbClr val="FF0000"/>
                    </a:solidFill>
                  </a:rPr>
                  <a:t>P0</a:t>
                </a:r>
                <a:r>
                  <a:rPr lang="zh-CN" altLang="en-US" dirty="0" smtClean="0">
                    <a:solidFill>
                      <a:srgbClr val="FF0000"/>
                    </a:solidFill>
                  </a:rPr>
                  <a:t>应当使用初始静压力分布值</a:t>
                </a:r>
                <a:r>
                  <a:rPr lang="zh-CN" altLang="en-US" dirty="0" smtClean="0"/>
                  <a:t>。对</a:t>
                </a:r>
                <a:r>
                  <a:rPr lang="zh-CN" altLang="en-US" dirty="0"/>
                  <a:t>于</a:t>
                </a:r>
                <a:r>
                  <a:rPr lang="en-US" altLang="zh-CN" dirty="0"/>
                  <a:t>LMO</a:t>
                </a:r>
                <a:r>
                  <a:rPr lang="zh-CN" altLang="en-US" dirty="0"/>
                  <a:t>，温度和压力的巨大变化将导致初始密度不均一。</a:t>
                </a:r>
                <a:endParaRPr lang="en-US" dirty="0"/>
              </a:p>
              <a:p>
                <a:endParaRPr lang="en-US" altLang="zh-CN" dirty="0" smtClean="0">
                  <a:latin typeface="Cambria Math" panose="02040503050406030204" pitchFamily="18" charset="0"/>
                </a:endParaRPr>
              </a:p>
              <a:p>
                <a:r>
                  <a:rPr lang="zh-CN" altLang="en-US" dirty="0" smtClean="0">
                    <a:latin typeface="Cambria Math" panose="02040503050406030204" pitchFamily="18" charset="0"/>
                  </a:rPr>
                  <a:t>将静压力与重力项合并为：</a:t>
                </a:r>
                <a:r>
                  <a:rPr lang="en-US" altLang="zh-CN" dirty="0" smtClean="0">
                    <a:latin typeface="Cambria Math" panose="02040503050406030204" pitchFamily="18" charset="0"/>
                  </a:rPr>
                  <a:t/>
                </a:r>
                <a:br>
                  <a:rPr lang="en-US" altLang="zh-CN" dirty="0" smtClean="0">
                    <a:latin typeface="Cambria Math" panose="02040503050406030204" pitchFamily="18" charset="0"/>
                  </a:rPr>
                </a:br>
                <a:endParaRPr lang="en-US" altLang="zh-CN"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nary>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nary>
                                <m:naryPr>
                                  <m:chr m:val="∑"/>
                                  <m:limLoc m:val="subSup"/>
                                  <m:supHide m:val="on"/>
                                  <m:ctrlPr>
                                    <a:rPr lang="en-US" altLang="zh-CN" b="0" i="1" smtClean="0">
                                      <a:latin typeface="Cambria Math" panose="02040503050406030204" pitchFamily="18" charset="0"/>
                                    </a:rPr>
                                  </m:ctrlPr>
                                </m:naryPr>
                                <m:sub>
                                  <m:r>
                                    <m:rPr>
                                      <m:brk m:alnAt="9"/>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nary>
                                    </m:e>
                                    <m:sub>
                                      <m:r>
                                        <a:rPr lang="en-US" altLang="zh-CN" b="0" i="1" smtClean="0">
                                          <a:latin typeface="Cambria Math" panose="02040503050406030204" pitchFamily="18" charset="0"/>
                                        </a:rPr>
                                        <m:t>𝑖</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0</m:t>
                                  </m:r>
                                </m:sup>
                              </m:sSubSup>
                            </m:e>
                          </m:nary>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0</m:t>
                                      </m:r>
                                    </m:sup>
                                  </m:sSubSup>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0</m:t>
                                  </m:r>
                                </m:sup>
                              </m:sSubSup>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2</m:t>
                          </m:r>
                        </m:den>
                      </m:f>
                    </m:oMath>
                  </m:oMathPara>
                </a14:m>
                <a:endParaRPr lang="en-US" altLang="zh-CN" dirty="0" smtClean="0">
                  <a:latin typeface="Cambria Math" panose="02040503050406030204" pitchFamily="18" charset="0"/>
                </a:endParaRPr>
              </a:p>
              <a:p>
                <a:endParaRPr lang="en-US" altLang="zh-CN" dirty="0" smtClean="0">
                  <a:latin typeface="Cambria Math" panose="02040503050406030204" pitchFamily="18" charset="0"/>
                </a:endParaRPr>
              </a:p>
              <a:p>
                <a:r>
                  <a:rPr lang="zh-CN" altLang="en-US" dirty="0" smtClean="0">
                    <a:latin typeface="Cambria Math" panose="02040503050406030204" pitchFamily="18" charset="0"/>
                  </a:rPr>
                  <a:t>与多孔区不同的是，多孔区合并静压力和重力项时需要使用近似：</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+0.5∆</m:t>
                        </m:r>
                        <m:r>
                          <a:rPr lang="en-US" altLang="zh-CN" b="0" i="1" smtClean="0">
                            <a:latin typeface="Cambria Math" panose="02040503050406030204" pitchFamily="18" charset="0"/>
                          </a:rPr>
                          <m:t>𝑦</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zh-CN" altLang="en-US" i="1">
                        <a:latin typeface="Cambria Math" panose="02040503050406030204" pitchFamily="18" charset="0"/>
                      </a:rPr>
                      <m:t>；</m:t>
                    </m:r>
                  </m:oMath>
                </a14:m>
                <a:r>
                  <a:rPr lang="zh-CN" altLang="en-US" dirty="0" smtClean="0">
                    <a:latin typeface="Cambria Math" panose="02040503050406030204" pitchFamily="18" charset="0"/>
                  </a:rPr>
                  <a:t>而运动区不需要使用近似。</a:t>
                </a:r>
                <a:endParaRPr lang="en-US" dirty="0" smtClean="0">
                  <a:latin typeface="Cambria Math" panose="02040503050406030204" pitchFamily="18" charset="0"/>
                </a:endParaRP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3082" y="991241"/>
                <a:ext cx="11958918" cy="6136936"/>
              </a:xfrm>
              <a:prstGeom prst="rect">
                <a:avLst/>
              </a:prstGeom>
              <a:blipFill>
                <a:blip r:embed="rId4"/>
                <a:stretch>
                  <a:fillRect l="-408" t="-596" r="-23751" b="-994"/>
                </a:stretch>
              </a:blipFill>
            </p:spPr>
            <p:txBody>
              <a:bodyPr/>
              <a:lstStyle/>
              <a:p>
                <a:r>
                  <a:rPr lang="en-US">
                    <a:noFill/>
                  </a:rPr>
                  <a:t> </a:t>
                </a:r>
              </a:p>
            </p:txBody>
          </p:sp>
        </mc:Fallback>
      </mc:AlternateContent>
    </p:spTree>
    <p:extLst>
      <p:ext uri="{BB962C8B-B14F-4D97-AF65-F5344CB8AC3E}">
        <p14:creationId xmlns:p14="http://schemas.microsoft.com/office/powerpoint/2010/main" val="223102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0" y="929980"/>
                <a:ext cx="14892728" cy="34147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𝑣𝑦</m:t>
                      </m:r>
                      <m:r>
                        <a:rPr lang="en-US" i="1">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1" smtClean="0">
                          <a:latin typeface="Cambria Math" panose="02040503050406030204" pitchFamily="18" charset="0"/>
                        </a:rPr>
                        <m:t>+</m:t>
                      </m:r>
                      <m:r>
                        <a:rPr lang="en-US" i="1" smtClean="0">
                          <a:solidFill>
                            <a:schemeClr val="tx1"/>
                          </a:solidFill>
                          <a:latin typeface="Cambria Math" panose="02040503050406030204" pitchFamily="18" charset="0"/>
                        </a:rPr>
                        <m:t>∆</m:t>
                      </m:r>
                      <m:r>
                        <a:rPr lang="en-US" i="1" smtClean="0">
                          <a:solidFill>
                            <a:schemeClr val="tx1"/>
                          </a:solidFill>
                          <a:latin typeface="Cambria Math" panose="02040503050406030204" pitchFamily="18" charset="0"/>
                        </a:rPr>
                        <m:t>𝑡</m:t>
                      </m:r>
                      <m:sSubSup>
                        <m:sSubSupPr>
                          <m:ctrlPr>
                            <a:rPr lang="en-US" altLang="zh-CN" i="1">
                              <a:solidFill>
                                <a:schemeClr val="tx1"/>
                              </a:solidFill>
                              <a:latin typeface="Cambria Math" panose="02040503050406030204" pitchFamily="18" charset="0"/>
                            </a:rPr>
                          </m:ctrlPr>
                        </m:sSubSupPr>
                        <m:e>
                          <m:d>
                            <m:dPr>
                              <m:ctrlPr>
                                <a:rPr lang="en-US" altLang="zh-CN" i="1">
                                  <a:solidFill>
                                    <a:schemeClr val="tx1"/>
                                  </a:solidFill>
                                  <a:latin typeface="Cambria Math" panose="02040503050406030204" pitchFamily="18" charset="0"/>
                                </a:rPr>
                              </m:ctrlPr>
                            </m:dPr>
                            <m:e>
                              <m:f>
                                <m:fPr>
                                  <m:ctrlPr>
                                    <a:rPr lang="en-US" altLang="zh-CN" i="1">
                                      <a:solidFill>
                                        <a:schemeClr val="tx1"/>
                                      </a:solidFill>
                                      <a:latin typeface="Cambria Math" panose="02040503050406030204" pitchFamily="18" charset="0"/>
                                    </a:rPr>
                                  </m:ctrlPr>
                                </m:fPr>
                                <m:num>
                                  <m:r>
                                    <a:rPr lang="en-US" altLang="zh-CN" i="1">
                                      <a:solidFill>
                                        <a:schemeClr val="tx1"/>
                                      </a:solidFill>
                                      <a:latin typeface="Cambria Math" panose="02040503050406030204" pitchFamily="18" charset="0"/>
                                    </a:rPr>
                                    <m:t>𝜇</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𝐿</m:t>
                                      </m:r>
                                    </m:sub>
                                  </m:sSub>
                                </m:num>
                                <m:den>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𝜌</m:t>
                                      </m:r>
                                    </m:e>
                                    <m:sub>
                                      <m:r>
                                        <a:rPr lang="en-US" altLang="zh-CN" i="1">
                                          <a:solidFill>
                                            <a:schemeClr val="tx1"/>
                                          </a:solidFill>
                                          <a:latin typeface="Cambria Math" panose="02040503050406030204" pitchFamily="18" charset="0"/>
                                        </a:rPr>
                                        <m:t>𝐿</m:t>
                                      </m:r>
                                    </m:sub>
                                  </m:sSub>
                                  <m:r>
                                    <a:rPr lang="en-US" altLang="zh-CN" i="1">
                                      <a:solidFill>
                                        <a:schemeClr val="tx1"/>
                                      </a:solidFill>
                                      <a:latin typeface="Cambria Math" panose="02040503050406030204" pitchFamily="18" charset="0"/>
                                    </a:rPr>
                                    <m:t>𝐾</m:t>
                                  </m:r>
                                </m:den>
                              </m:f>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𝑓</m:t>
                                  </m:r>
                                </m:e>
                                <m:sub>
                                  <m:r>
                                    <a:rPr lang="en-US" altLang="zh-CN" i="1">
                                      <a:solidFill>
                                        <a:schemeClr val="tx1"/>
                                      </a:solidFill>
                                      <a:latin typeface="Cambria Math" panose="02040503050406030204" pitchFamily="18" charset="0"/>
                                    </a:rPr>
                                    <m:t>𝐿</m:t>
                                  </m:r>
                                </m:sub>
                              </m:sSub>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𝜌</m:t>
                                  </m:r>
                                </m:e>
                                <m:sub>
                                  <m:r>
                                    <a:rPr lang="en-US" altLang="zh-CN" i="1">
                                      <a:solidFill>
                                        <a:schemeClr val="tx1"/>
                                      </a:solidFill>
                                      <a:latin typeface="Cambria Math" panose="02040503050406030204" pitchFamily="18" charset="0"/>
                                    </a:rPr>
                                    <m:t>𝐿</m:t>
                                  </m:r>
                                </m:sub>
                              </m:sSub>
                              <m:r>
                                <a:rPr lang="en-US" altLang="zh-CN" i="1">
                                  <a:solidFill>
                                    <a:schemeClr val="tx1"/>
                                  </a:solidFill>
                                  <a:latin typeface="Cambria Math" panose="02040503050406030204" pitchFamily="18" charset="0"/>
                                </a:rPr>
                                <m:t>𝑣</m:t>
                              </m:r>
                              <m:r>
                                <a:rPr lang="en-US" altLang="zh-CN" b="0" i="1" smtClean="0">
                                  <a:solidFill>
                                    <a:schemeClr val="tx1"/>
                                  </a:solidFill>
                                  <a:latin typeface="Cambria Math" panose="02040503050406030204" pitchFamily="18" charset="0"/>
                                </a:rPr>
                                <m:t>𝑦</m:t>
                              </m:r>
                            </m:e>
                          </m:d>
                          <m:r>
                            <a:rPr lang="en-US" altLang="zh-CN" b="0" i="1" smtClean="0">
                              <a:solidFill>
                                <a:schemeClr val="tx1"/>
                              </a:solidFill>
                              <a:latin typeface="Cambria Math" panose="02040503050406030204" pitchFamily="18" charset="0"/>
                            </a:rPr>
                            <m:t>| </m:t>
                          </m:r>
                        </m:e>
                        <m:sub>
                          <m:r>
                            <a:rPr lang="en-US" altLang="zh-CN" i="1" smtClean="0">
                              <a:solidFill>
                                <a:schemeClr val="tx1"/>
                              </a:solidFill>
                              <a:latin typeface="Cambria Math" panose="02040503050406030204" pitchFamily="18" charset="0"/>
                            </a:rPr>
                            <m:t>𝑗</m:t>
                          </m:r>
                          <m:r>
                            <a:rPr lang="en-US" altLang="zh-CN" b="0" i="1" smtClean="0">
                              <a:solidFill>
                                <a:schemeClr val="tx1"/>
                              </a:solidFill>
                              <a:latin typeface="Cambria Math" panose="02040503050406030204" pitchFamily="18" charset="0"/>
                            </a:rPr>
                            <m:t>,</m:t>
                          </m:r>
                          <m:r>
                            <a:rPr lang="en-US" altLang="zh-CN" i="1">
                              <a:solidFill>
                                <a:schemeClr val="tx1"/>
                              </a:solidFill>
                              <a:latin typeface="Cambria Math" panose="02040503050406030204" pitchFamily="18" charset="0"/>
                            </a:rPr>
                            <m:t>𝑘</m:t>
                          </m:r>
                          <m:r>
                            <a:rPr lang="en-US" altLang="zh-CN" b="0" i="1" smtClean="0">
                              <a:solidFill>
                                <a:schemeClr val="tx1"/>
                              </a:solidFill>
                              <a:latin typeface="Cambria Math" panose="02040503050406030204" pitchFamily="18" charset="0"/>
                            </a:rPr>
                            <m:t>+0.5</m:t>
                          </m:r>
                        </m:sub>
                        <m:sup>
                          <m:r>
                            <a:rPr lang="en-US" altLang="zh-CN" i="1">
                              <a:solidFill>
                                <a:schemeClr val="tx1"/>
                              </a:solidFill>
                              <a:latin typeface="Cambria Math" panose="02040503050406030204" pitchFamily="18" charset="0"/>
                            </a:rPr>
                            <m:t>𝑛</m:t>
                          </m:r>
                          <m:r>
                            <a:rPr lang="en-US" altLang="zh-CN" i="1">
                              <a:solidFill>
                                <a:schemeClr val="tx1"/>
                              </a:solidFill>
                              <a:latin typeface="Cambria Math" panose="02040503050406030204" pitchFamily="18" charset="0"/>
                            </a:rPr>
                            <m:t>+1</m:t>
                          </m:r>
                        </m:sup>
                      </m:sSubSup>
                      <m:r>
                        <a:rPr lang="en-US" altLang="zh-CN" b="0" i="1" smtClean="0">
                          <a:solidFill>
                            <a:schemeClr val="tx1"/>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𝑣𝑦</m:t>
                      </m:r>
                      <m:r>
                        <a:rPr lang="en-US" i="1">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d>
                            <m:dPr>
                              <m:begChr m:val=""/>
                              <m:endChr m:val="|"/>
                              <m:ctrlPr>
                                <a:rPr lang="en-US" i="1">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+0.5</m:t>
                          </m:r>
                        </m:sub>
                        <m:sup>
                          <m:r>
                            <a:rPr lang="en-US" i="1">
                              <a:solidFill>
                                <a:srgbClr val="FF0000"/>
                              </a:solidFill>
                              <a:latin typeface="Cambria Math" panose="02040503050406030204" pitchFamily="18" charset="0"/>
                            </a:rPr>
                            <m:t>𝑛</m:t>
                          </m:r>
                        </m:sup>
                      </m:sSubSup>
                      <m:r>
                        <a:rPr lang="en-US" b="0" i="1" smtClean="0">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rPr>
                                        <m:t>+1</m:t>
                                      </m:r>
                                    </m:sup>
                                  </m:sSub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bSup>
                                    <m:sSubSupPr>
                                      <m:ctrlPr>
                                        <a:rPr lang="en-US" b="0" i="1" smtClean="0">
                                          <a:solidFill>
                                            <a:srgbClr val="FF0000"/>
                                          </a:solidFill>
                                          <a:latin typeface="Cambria Math" panose="02040503050406030204" pitchFamily="18" charset="0"/>
                                        </a:rPr>
                                      </m:ctrlPr>
                                    </m:sSub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b>
                                      <m:r>
                                        <a:rPr lang="en-US" b="0" i="1" smtClean="0">
                                          <a:solidFill>
                                            <a:srgbClr val="FF0000"/>
                                          </a:solidFill>
                                          <a:latin typeface="Cambria Math" panose="02040503050406030204" pitchFamily="18" charset="0"/>
                                        </a:rPr>
                                        <m:t>𝑗</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𝑘</m:t>
                                      </m:r>
                                      <m:r>
                                        <a:rPr lang="en-US" b="0" i="1" smtClean="0">
                                          <a:solidFill>
                                            <a:srgbClr val="FF0000"/>
                                          </a:solidFill>
                                          <a:latin typeface="Cambria Math" panose="02040503050406030204" pitchFamily="18" charset="0"/>
                                        </a:rPr>
                                        <m:t>+0.5</m:t>
                                      </m:r>
                                    </m:sub>
                                    <m:sup>
                                      <m:r>
                                        <a:rPr lang="en-US" b="0" i="1" smtClean="0">
                                          <a:solidFill>
                                            <a:srgbClr val="FF0000"/>
                                          </a:solidFill>
                                          <a:latin typeface="Cambria Math" panose="02040503050406030204" pitchFamily="18" charset="0"/>
                                        </a:rPr>
                                        <m:t>𝑛</m:t>
                                      </m:r>
                                    </m:sup>
                                  </m:sSubSup>
                                </m:e>
                              </m:d>
                            </m:e>
                            <m:sub>
                              <m:r>
                                <a:rPr lang="en-US" b="0" i="1" smtClean="0">
                                  <a:solidFill>
                                    <a:srgbClr val="FF0000"/>
                                  </a:solidFill>
                                  <a:latin typeface="Cambria Math" panose="02040503050406030204" pitchFamily="18" charset="0"/>
                                </a:rPr>
                                <m:t>𝑖</m:t>
                              </m:r>
                            </m:sub>
                          </m:sSub>
                        </m:e>
                      </m:nary>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f>
                        <m:fPr>
                          <m:ctrlPr>
                            <a:rPr lang="en-US" b="0" i="1" smtClean="0">
                              <a:solidFill>
                                <a:srgbClr val="00B050"/>
                              </a:solidFill>
                              <a:latin typeface="Cambria Math" panose="02040503050406030204" pitchFamily="18" charset="0"/>
                            </a:rPr>
                          </m:ctrlPr>
                        </m:fPr>
                        <m:num>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r>
                            <a:rPr lang="en-US" i="1">
                              <a:solidFill>
                                <a:srgbClr val="00B050"/>
                              </a:solidFill>
                              <a:latin typeface="Cambria Math" panose="02040503050406030204" pitchFamily="18" charset="0"/>
                            </a:rPr>
                            <m:t>−</m:t>
                          </m:r>
                          <m:d>
                            <m:dPr>
                              <m:begChr m:val="["/>
                              <m:endChr m:val="]"/>
                              <m:ctrlPr>
                                <a:rPr lang="en-US"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𝑣𝑥</m:t>
                                  </m:r>
                                </m:e>
                              </m:d>
                              <m:r>
                                <a:rPr lang="en-US" altLang="zh-CN" i="1">
                                  <a:solidFill>
                                    <a:srgbClr val="00B050"/>
                                  </a:solidFill>
                                  <a:latin typeface="Cambria Math" panose="02040503050406030204" pitchFamily="18" charset="0"/>
                                </a:rPr>
                                <m:t>𝑣𝑦</m:t>
                              </m:r>
                            </m:e>
                          </m:d>
                          <m:sSubSup>
                            <m:sSubSupPr>
                              <m:ctrlPr>
                                <a:rPr lang="en-US" i="1">
                                  <a:solidFill>
                                    <a:srgbClr val="00B050"/>
                                  </a:solidFill>
                                  <a:latin typeface="Cambria Math" panose="02040503050406030204" pitchFamily="18" charset="0"/>
                                </a:rPr>
                              </m:ctrlPr>
                            </m:sSubSupPr>
                            <m:e>
                              <m:d>
                                <m:dPr>
                                  <m:begChr m:val=""/>
                                  <m:endChr m:val="|"/>
                                  <m:ctrlPr>
                                    <a:rPr lang="en-US" i="1">
                                      <a:solidFill>
                                        <a:srgbClr val="00B050"/>
                                      </a:solidFill>
                                      <a:latin typeface="Cambria Math" panose="02040503050406030204" pitchFamily="18" charset="0"/>
                                    </a:rPr>
                                  </m:ctrlPr>
                                </m:dPr>
                                <m:e>
                                  <m:r>
                                    <a:rPr lang="en-US" i="1">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𝑗</m:t>
                              </m:r>
                              <m:r>
                                <a:rPr lang="en-US" i="1">
                                  <a:solidFill>
                                    <a:srgbClr val="00B050"/>
                                  </a:solidFill>
                                  <a:latin typeface="Cambria Math" panose="02040503050406030204" pitchFamily="18" charset="0"/>
                                </a:rPr>
                                <m:t>−0.5,</m:t>
                              </m:r>
                              <m:r>
                                <a:rPr lang="en-US" i="1">
                                  <a:solidFill>
                                    <a:srgbClr val="00B050"/>
                                  </a:solidFill>
                                  <a:latin typeface="Cambria Math" panose="02040503050406030204" pitchFamily="18" charset="0"/>
                                </a:rPr>
                                <m:t>𝑘</m:t>
                              </m:r>
                              <m:r>
                                <a:rPr lang="en-US" i="1">
                                  <a:solidFill>
                                    <a:srgbClr val="00B050"/>
                                  </a:solidFill>
                                  <a:latin typeface="Cambria Math" panose="02040503050406030204" pitchFamily="18" charset="0"/>
                                </a:rPr>
                                <m:t>+0.5</m:t>
                              </m:r>
                            </m:sub>
                            <m:sup>
                              <m:r>
                                <a:rPr lang="en-US" i="1">
                                  <a:solidFill>
                                    <a:srgbClr val="00B050"/>
                                  </a:solidFill>
                                  <a:latin typeface="Cambria Math" panose="02040503050406030204" pitchFamily="18" charset="0"/>
                                </a:rPr>
                                <m:t>𝑛</m:t>
                              </m:r>
                            </m:sup>
                          </m:sSubSup>
                        </m:num>
                        <m:den>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𝑥</m:t>
                              </m:r>
                            </m:e>
                            <m:sub>
                              <m:r>
                                <a:rPr lang="en-US" b="0" i="1" smtClean="0">
                                  <a:solidFill>
                                    <a:srgbClr val="00B050"/>
                                  </a:solidFill>
                                  <a:latin typeface="Cambria Math" panose="02040503050406030204" pitchFamily="18" charset="0"/>
                                </a:rPr>
                                <m:t>𝑗</m:t>
                              </m:r>
                            </m:sub>
                          </m:sSub>
                        </m:den>
                      </m:f>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f>
                        <m:fPr>
                          <m:ctrlPr>
                            <a:rPr lang="en-US" b="0" i="1" smtClean="0">
                              <a:solidFill>
                                <a:schemeClr val="accent2"/>
                              </a:solidFill>
                              <a:latin typeface="Cambria Math" panose="02040503050406030204" pitchFamily="18" charset="0"/>
                            </a:rPr>
                          </m:ctrlPr>
                        </m:fPr>
                        <m:num>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𝑣𝑠𝑥</m:t>
                                              </m:r>
                                            </m:e>
                                          </m:d>
                                          <m:r>
                                            <a:rPr lang="en-US" b="0" i="1" smtClean="0">
                                              <a:solidFill>
                                                <a:schemeClr val="accent2"/>
                                              </a:solidFill>
                                              <a:latin typeface="Cambria Math" panose="02040503050406030204" pitchFamily="18" charset="0"/>
                                            </a:rPr>
                                            <m:t>𝑣𝑠𝑦</m:t>
                                          </m:r>
                                        </m:e>
                                      </m:d>
                                      <m:sSubSup>
                                        <m:sSubSupPr>
                                          <m:ctrlPr>
                                            <a:rPr lang="en-US" b="0" i="1" smtClean="0">
                                              <a:solidFill>
                                                <a:schemeClr val="accent2"/>
                                              </a:solidFill>
                                              <a:latin typeface="Cambria Math" panose="02040503050406030204" pitchFamily="18" charset="0"/>
                                            </a:rPr>
                                          </m:ctrlPr>
                                        </m:sSubSup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𝑗</m:t>
                                          </m:r>
                                          <m:r>
                                            <a:rPr lang="en-US" b="0" i="1" smtClean="0">
                                              <a:solidFill>
                                                <a:schemeClr val="accent2"/>
                                              </a:solidFill>
                                              <a:latin typeface="Cambria Math" panose="02040503050406030204" pitchFamily="18" charset="0"/>
                                            </a:rPr>
                                            <m:t>−0.5,</m:t>
                                          </m:r>
                                          <m:r>
                                            <a:rPr lang="en-US" b="0" i="1" smtClean="0">
                                              <a:solidFill>
                                                <a:schemeClr val="accent2"/>
                                              </a:solidFill>
                                              <a:latin typeface="Cambria Math" panose="02040503050406030204" pitchFamily="18" charset="0"/>
                                            </a:rPr>
                                            <m:t>𝑘</m:t>
                                          </m:r>
                                          <m:r>
                                            <a:rPr lang="en-US" b="0" i="1" smtClean="0">
                                              <a:solidFill>
                                                <a:schemeClr val="accent2"/>
                                              </a:solidFill>
                                              <a:latin typeface="Cambria Math" panose="02040503050406030204" pitchFamily="18" charset="0"/>
                                            </a:rPr>
                                            <m:t>+0.5</m:t>
                                          </m:r>
                                        </m:sub>
                                        <m:sup>
                                          <m:r>
                                            <a:rPr lang="en-US" b="0" i="1" smtClean="0">
                                              <a:solidFill>
                                                <a:schemeClr val="accent2"/>
                                              </a:solidFill>
                                              <a:latin typeface="Cambria Math" panose="02040503050406030204" pitchFamily="18" charset="0"/>
                                            </a:rPr>
                                            <m:t>𝑛</m:t>
                                          </m:r>
                                        </m:sup>
                                      </m:sSubSup>
                                    </m:e>
                                  </m:d>
                                </m:e>
                                <m:sub>
                                  <m:r>
                                    <a:rPr lang="en-US" b="0" i="1" smtClean="0">
                                      <a:solidFill>
                                        <a:schemeClr val="accent2"/>
                                      </a:solidFill>
                                      <a:latin typeface="Cambria Math" panose="02040503050406030204" pitchFamily="18" charset="0"/>
                                    </a:rPr>
                                    <m:t>𝑖</m:t>
                                  </m:r>
                                </m:sub>
                              </m:sSub>
                            </m:e>
                          </m:nary>
                        </m:num>
                        <m:den>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𝑗</m:t>
                              </m:r>
                            </m:sub>
                          </m:sSub>
                        </m:den>
                      </m:f>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f>
                        <m:fPr>
                          <m:ctrlPr>
                            <a:rPr lang="en-US" b="0" i="1" smtClean="0">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−0.5,</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+0.5</m:t>
                              </m:r>
                            </m:sub>
                            <m:sup>
                              <m:r>
                                <a:rPr lang="en-US" altLang="zh-CN" i="1">
                                  <a:solidFill>
                                    <a:srgbClr val="00B0F0"/>
                                  </a:solidFill>
                                  <a:latin typeface="Cambria Math" panose="02040503050406030204" pitchFamily="18" charset="0"/>
                                </a:rPr>
                                <m:t>𝑛</m:t>
                              </m:r>
                            </m:sup>
                          </m:sSubSup>
                        </m:num>
                        <m:den>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𝑥</m:t>
                              </m:r>
                            </m:e>
                            <m:sub>
                              <m:r>
                                <a:rPr lang="en-US" b="0" i="1" smtClean="0">
                                  <a:solidFill>
                                    <a:srgbClr val="00B0F0"/>
                                  </a:solidFill>
                                  <a:latin typeface="Cambria Math" panose="02040503050406030204" pitchFamily="18" charset="0"/>
                                </a:rPr>
                                <m:t>𝑗</m:t>
                              </m:r>
                            </m:sub>
                          </m:sSub>
                        </m:den>
                      </m:f>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2∆</m:t>
                      </m:r>
                      <m:r>
                        <a:rPr lang="en-US" b="0" i="1" smtClean="0">
                          <a:solidFill>
                            <a:srgbClr val="00B050"/>
                          </a:solidFill>
                          <a:latin typeface="Cambria Math" panose="02040503050406030204" pitchFamily="18" charset="0"/>
                        </a:rPr>
                        <m:t>𝑡</m:t>
                      </m:r>
                      <m:f>
                        <m:fPr>
                          <m:ctrlPr>
                            <a:rPr lang="en-US" b="0" i="1" smtClean="0">
                              <a:solidFill>
                                <a:srgbClr val="00B050"/>
                              </a:solidFill>
                              <a:latin typeface="Cambria Math" panose="02040503050406030204" pitchFamily="18" charset="0"/>
                            </a:rPr>
                          </m:ctrlPr>
                        </m:fPr>
                        <m:num>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up>
                              <m:r>
                                <a:rPr lang="en-US" altLang="zh-CN" i="1">
                                  <a:solidFill>
                                    <a:srgbClr val="00B050"/>
                                  </a:solidFill>
                                  <a:latin typeface="Cambria Math" panose="02040503050406030204" pitchFamily="18" charset="0"/>
                                </a:rPr>
                                <m:t>𝑛</m:t>
                              </m:r>
                            </m:sup>
                          </m:sSubSup>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𝑣𝑦</m:t>
                                  </m:r>
                                </m:e>
                              </m:d>
                              <m:r>
                                <a:rPr lang="en-US" altLang="zh-CN" i="1">
                                  <a:solidFill>
                                    <a:srgbClr val="00B050"/>
                                  </a:solidFill>
                                  <a:latin typeface="Cambria Math" panose="02040503050406030204" pitchFamily="18" charset="0"/>
                                </a:rPr>
                                <m:t>𝑣𝑦</m:t>
                              </m:r>
                            </m:e>
                          </m:d>
                          <m:sSubSup>
                            <m:sSubSupPr>
                              <m:ctrlPr>
                                <a:rPr lang="en-US" altLang="zh-CN" i="1">
                                  <a:solidFill>
                                    <a:srgbClr val="00B050"/>
                                  </a:solidFill>
                                  <a:latin typeface="Cambria Math" panose="02040503050406030204" pitchFamily="18" charset="0"/>
                                </a:rPr>
                              </m:ctrlPr>
                            </m:sSubSup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𝑗</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𝑘</m:t>
                              </m:r>
                            </m:sub>
                            <m:sup>
                              <m:r>
                                <a:rPr lang="en-US" altLang="zh-CN" i="1">
                                  <a:solidFill>
                                    <a:srgbClr val="00B050"/>
                                  </a:solidFill>
                                  <a:latin typeface="Cambria Math" panose="02040503050406030204" pitchFamily="18" charset="0"/>
                                </a:rPr>
                                <m:t>𝑛</m:t>
                              </m:r>
                            </m:sup>
                          </m:sSubSup>
                        </m:num>
                        <m:den>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sub>
                          </m:sSub>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𝑦</m:t>
                              </m:r>
                            </m:e>
                            <m:sub>
                              <m:r>
                                <a:rPr lang="en-US" altLang="zh-CN" i="1">
                                  <a:solidFill>
                                    <a:srgbClr val="00B050"/>
                                  </a:solidFill>
                                  <a:latin typeface="Cambria Math" panose="02040503050406030204" pitchFamily="18" charset="0"/>
                                </a:rPr>
                                <m:t>𝑘</m:t>
                              </m:r>
                              <m:r>
                                <a:rPr lang="en-US" altLang="zh-CN" i="1">
                                  <a:solidFill>
                                    <a:srgbClr val="00B050"/>
                                  </a:solidFill>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solidFill>
                            <a:schemeClr val="accent2"/>
                          </a:solidFill>
                          <a:latin typeface="Cambria Math" panose="02040503050406030204" pitchFamily="18" charset="0"/>
                        </a:rPr>
                        <m:t>2∆</m:t>
                      </m:r>
                      <m:r>
                        <a:rPr lang="en-US" altLang="zh-CN" b="0" i="1" smtClean="0">
                          <a:solidFill>
                            <a:schemeClr val="accent2"/>
                          </a:solidFill>
                          <a:latin typeface="Cambria Math" panose="02040503050406030204" pitchFamily="18" charset="0"/>
                        </a:rPr>
                        <m:t>𝑡</m:t>
                      </m:r>
                      <m:f>
                        <m:fPr>
                          <m:ctrlPr>
                            <a:rPr lang="en-US" altLang="zh-CN" b="0" i="1" smtClean="0">
                              <a:solidFill>
                                <a:schemeClr val="accent2"/>
                              </a:solidFill>
                              <a:latin typeface="Cambria Math" panose="02040503050406030204" pitchFamily="18" charset="0"/>
                            </a:rPr>
                          </m:ctrlPr>
                        </m:fPr>
                        <m:num>
                          <m:nary>
                            <m:naryPr>
                              <m:chr m:val="∑"/>
                              <m:supHide m:val="on"/>
                              <m:ctrlPr>
                                <a:rPr lang="en-US" altLang="zh-CN" b="0" i="1" smtClean="0">
                                  <a:solidFill>
                                    <a:schemeClr val="accent2"/>
                                  </a:solidFill>
                                  <a:latin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rPr>
                                <m:t>𝑖</m:t>
                              </m:r>
                            </m:sub>
                            <m:sup/>
                            <m:e>
                              <m:sSub>
                                <m:sSubPr>
                                  <m:ctrlPr>
                                    <a:rPr lang="en-US" altLang="zh-CN" b="0" i="1" smtClean="0">
                                      <a:solidFill>
                                        <a:schemeClr val="accent2"/>
                                      </a:solidFill>
                                      <a:latin typeface="Cambria Math" panose="02040503050406030204" pitchFamily="18" charset="0"/>
                                    </a:rPr>
                                  </m:ctrlPr>
                                </m:sSubPr>
                                <m:e>
                                  <m:d>
                                    <m:dPr>
                                      <m:begChr m:val="{"/>
                                      <m:endChr m:val="}"/>
                                      <m:ctrlPr>
                                        <a:rPr lang="en-US" altLang="zh-CN" b="0" i="1" smtClean="0">
                                          <a:solidFill>
                                            <a:schemeClr val="accent2"/>
                                          </a:solidFill>
                                          <a:latin typeface="Cambria Math" panose="02040503050406030204" pitchFamily="18" charset="0"/>
                                        </a:rPr>
                                      </m:ctrlPr>
                                    </m:dPr>
                                    <m:e>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up>
                                          <m:r>
                                            <a:rPr lang="en-US" altLang="zh-CN" b="0" i="1" smtClean="0">
                                              <a:solidFill>
                                                <a:schemeClr val="accent2"/>
                                              </a:solidFill>
                                              <a:latin typeface="Cambria Math" panose="02040503050406030204" pitchFamily="18" charset="0"/>
                                            </a:rPr>
                                            <m:t>𝑛</m:t>
                                          </m:r>
                                        </m:sup>
                                      </m:sSubSup>
                                      <m:r>
                                        <a:rPr lang="en-US" altLang="zh-CN" b="0" i="1" smtClean="0">
                                          <a:solidFill>
                                            <a:schemeClr val="accent2"/>
                                          </a:solidFill>
                                          <a:latin typeface="Cambria Math" panose="02040503050406030204" pitchFamily="18" charset="0"/>
                                        </a:rPr>
                                        <m:t>−</m:t>
                                      </m:r>
                                      <m:d>
                                        <m:dPr>
                                          <m:begChr m:val="["/>
                                          <m:endChr m:val="]"/>
                                          <m:ctrlPr>
                                            <a:rPr lang="en-US" altLang="zh-CN" b="0" i="1" smtClean="0">
                                              <a:solidFill>
                                                <a:schemeClr val="accent2"/>
                                              </a:solidFill>
                                              <a:latin typeface="Cambria Math" panose="02040503050406030204" pitchFamily="18" charset="0"/>
                                            </a:rPr>
                                          </m:ctrlPr>
                                        </m:dPr>
                                        <m:e>
                                          <m:d>
                                            <m:dPr>
                                              <m:ctrlPr>
                                                <a:rPr lang="en-US" altLang="zh-CN" b="0" i="1" smtClean="0">
                                                  <a:solidFill>
                                                    <a:schemeClr val="accent2"/>
                                                  </a:solidFill>
                                                  <a:latin typeface="Cambria Math" panose="02040503050406030204" pitchFamily="18" charset="0"/>
                                                </a:rPr>
                                              </m:ctrlPr>
                                            </m:dPr>
                                            <m:e>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𝑓</m:t>
                                                  </m:r>
                                                </m:e>
                                                <m:sub>
                                                  <m:r>
                                                    <a:rPr lang="en-US" altLang="zh-CN" b="0" i="1" smtClean="0">
                                                      <a:solidFill>
                                                        <a:schemeClr val="accent2"/>
                                                      </a:solidFill>
                                                      <a:latin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𝜌</m:t>
                                                  </m:r>
                                                </m:e>
                                                <m:sub>
                                                  <m:r>
                                                    <a:rPr lang="en-US" altLang="zh-CN" b="0" i="1" smtClean="0">
                                                      <a:solidFill>
                                                        <a:schemeClr val="accent2"/>
                                                      </a:solidFill>
                                                      <a:latin typeface="Cambria Math" panose="02040503050406030204" pitchFamily="18" charset="0"/>
                                                    </a:rPr>
                                                    <m:t>𝑆</m:t>
                                                  </m:r>
                                                </m:sub>
                                              </m:sSub>
                                              <m:r>
                                                <a:rPr lang="en-US" altLang="zh-CN" b="0" i="1" smtClean="0">
                                                  <a:solidFill>
                                                    <a:schemeClr val="accent2"/>
                                                  </a:solidFill>
                                                  <a:latin typeface="Cambria Math" panose="02040503050406030204" pitchFamily="18" charset="0"/>
                                                </a:rPr>
                                                <m:t>𝑣𝑠𝑦</m:t>
                                              </m:r>
                                            </m:e>
                                          </m:d>
                                          <m:r>
                                            <a:rPr lang="en-US" altLang="zh-CN" b="0" i="1" smtClean="0">
                                              <a:solidFill>
                                                <a:schemeClr val="accent2"/>
                                              </a:solidFill>
                                              <a:latin typeface="Cambria Math" panose="02040503050406030204" pitchFamily="18" charset="0"/>
                                            </a:rPr>
                                            <m:t>𝑣𝑠𝑦</m:t>
                                          </m:r>
                                        </m:e>
                                      </m:d>
                                      <m:sSubSup>
                                        <m:sSubSupPr>
                                          <m:ctrlPr>
                                            <a:rPr lang="en-US" altLang="zh-CN" b="0" i="1" smtClean="0">
                                              <a:solidFill>
                                                <a:schemeClr val="accent2"/>
                                              </a:solidFill>
                                              <a:latin typeface="Cambria Math" panose="02040503050406030204" pitchFamily="18" charset="0"/>
                                            </a:rPr>
                                          </m:ctrlPr>
                                        </m:sSubSupPr>
                                        <m:e>
                                          <m:d>
                                            <m:dPr>
                                              <m:begChr m:val=""/>
                                              <m:endChr m:val="|"/>
                                              <m:ctrlPr>
                                                <a:rPr lang="en-US" altLang="zh-CN" b="0" i="1" smtClean="0">
                                                  <a:solidFill>
                                                    <a:schemeClr val="accent2"/>
                                                  </a:solidFill>
                                                  <a:latin typeface="Cambria Math" panose="02040503050406030204" pitchFamily="18" charset="0"/>
                                                </a:rPr>
                                              </m:ctrlPr>
                                            </m:dPr>
                                            <m:e>
                                              <m:r>
                                                <a:rPr lang="en-US" altLang="zh-CN" b="0" i="1" smtClean="0">
                                                  <a:solidFill>
                                                    <a:schemeClr val="accent2"/>
                                                  </a:solidFill>
                                                  <a:latin typeface="Cambria Math" panose="02040503050406030204" pitchFamily="18" charset="0"/>
                                                </a:rPr>
                                                <m:t>​</m:t>
                                              </m:r>
                                            </m:e>
                                          </m:d>
                                        </m:e>
                                        <m:sub>
                                          <m:r>
                                            <a:rPr lang="en-US" altLang="zh-CN" b="0" i="1" smtClean="0">
                                              <a:solidFill>
                                                <a:schemeClr val="accent2"/>
                                              </a:solidFill>
                                              <a:latin typeface="Cambria Math" panose="02040503050406030204" pitchFamily="18" charset="0"/>
                                            </a:rPr>
                                            <m:t>𝑗</m:t>
                                          </m:r>
                                          <m:r>
                                            <a:rPr lang="en-US" altLang="zh-CN" b="0" i="1" smtClean="0">
                                              <a:solidFill>
                                                <a:schemeClr val="accent2"/>
                                              </a:solidFill>
                                              <a:latin typeface="Cambria Math" panose="02040503050406030204" pitchFamily="18" charset="0"/>
                                            </a:rPr>
                                            <m:t>,</m:t>
                                          </m:r>
                                          <m:r>
                                            <a:rPr lang="en-US" altLang="zh-CN" b="0" i="1" smtClean="0">
                                              <a:solidFill>
                                                <a:schemeClr val="accent2"/>
                                              </a:solidFill>
                                              <a:latin typeface="Cambria Math" panose="02040503050406030204" pitchFamily="18" charset="0"/>
                                            </a:rPr>
                                            <m:t>𝑘</m:t>
                                          </m:r>
                                        </m:sub>
                                        <m:sup>
                                          <m:r>
                                            <a:rPr lang="en-US" altLang="zh-CN" b="0" i="1" smtClean="0">
                                              <a:solidFill>
                                                <a:schemeClr val="accent2"/>
                                              </a:solidFill>
                                              <a:latin typeface="Cambria Math" panose="02040503050406030204" pitchFamily="18" charset="0"/>
                                            </a:rPr>
                                            <m:t>𝑛</m:t>
                                          </m:r>
                                        </m:sup>
                                      </m:sSubSup>
                                    </m:e>
                                  </m:d>
                                </m:e>
                                <m:sub>
                                  <m:r>
                                    <a:rPr lang="en-US" altLang="zh-CN" b="0" i="1" smtClean="0">
                                      <a:solidFill>
                                        <a:schemeClr val="accent2"/>
                                      </a:solidFill>
                                      <a:latin typeface="Cambria Math" panose="02040503050406030204" pitchFamily="18" charset="0"/>
                                    </a:rPr>
                                    <m:t>𝑖</m:t>
                                  </m:r>
                                </m:sub>
                              </m:sSub>
                            </m:e>
                          </m:nary>
                        </m:num>
                        <m:den>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sub>
                          </m:sSub>
                          <m:r>
                            <a:rPr lang="en-US" altLang="zh-CN" b="0" i="1" smtClean="0">
                              <a:solidFill>
                                <a:schemeClr val="accent2"/>
                              </a:solidFill>
                              <a:latin typeface="Cambria Math" panose="02040503050406030204" pitchFamily="18" charset="0"/>
                            </a:rPr>
                            <m:t>+∆</m:t>
                          </m:r>
                          <m:sSub>
                            <m:sSubPr>
                              <m:ctrlPr>
                                <a:rPr lang="en-US" altLang="zh-CN" b="0" i="1" smtClean="0">
                                  <a:solidFill>
                                    <a:schemeClr val="accent2"/>
                                  </a:solidFill>
                                  <a:latin typeface="Cambria Math" panose="02040503050406030204" pitchFamily="18" charset="0"/>
                                </a:rPr>
                              </m:ctrlPr>
                            </m:sSubPr>
                            <m:e>
                              <m:r>
                                <a:rPr lang="en-US" altLang="zh-CN" b="0" i="1" smtClean="0">
                                  <a:solidFill>
                                    <a:schemeClr val="accent2"/>
                                  </a:solidFill>
                                  <a:latin typeface="Cambria Math" panose="02040503050406030204" pitchFamily="18" charset="0"/>
                                </a:rPr>
                                <m:t>𝑦</m:t>
                              </m:r>
                            </m:e>
                            <m:sub>
                              <m:r>
                                <a:rPr lang="en-US" altLang="zh-CN" b="0" i="1" smtClean="0">
                                  <a:solidFill>
                                    <a:schemeClr val="accent2"/>
                                  </a:solidFill>
                                  <a:latin typeface="Cambria Math" panose="02040503050406030204" pitchFamily="18" charset="0"/>
                                </a:rPr>
                                <m:t>𝑘</m:t>
                              </m:r>
                              <m:r>
                                <a:rPr lang="en-US" altLang="zh-CN" b="0" i="1" smtClean="0">
                                  <a:solidFill>
                                    <a:schemeClr val="accent2"/>
                                  </a:solidFill>
                                  <a:latin typeface="Cambria Math" panose="02040503050406030204" pitchFamily="18" charset="0"/>
                                </a:rPr>
                                <m:t>+1</m:t>
                              </m:r>
                            </m:sub>
                          </m:sSub>
                        </m:den>
                      </m:f>
                      <m:r>
                        <a:rPr lang="en-US" altLang="zh-CN" b="0" i="1" smtClean="0">
                          <a:latin typeface="Cambria Math" panose="02040503050406030204" pitchFamily="18" charset="0"/>
                        </a:rPr>
                        <m:t>+</m:t>
                      </m:r>
                      <m:r>
                        <a:rPr lang="en-US" b="0" i="1" smtClean="0">
                          <a:solidFill>
                            <a:srgbClr val="00B0F0"/>
                          </a:solidFill>
                          <a:latin typeface="Cambria Math" panose="02040503050406030204" pitchFamily="18" charset="0"/>
                        </a:rPr>
                        <m:t>2∆</m:t>
                      </m:r>
                      <m:r>
                        <a:rPr lang="en-US" b="0" i="1" smtClean="0">
                          <a:solidFill>
                            <a:srgbClr val="00B0F0"/>
                          </a:solidFill>
                          <a:latin typeface="Cambria Math" panose="02040503050406030204" pitchFamily="18" charset="0"/>
                        </a:rPr>
                        <m:t>𝑡</m:t>
                      </m:r>
                      <m:f>
                        <m:fPr>
                          <m:ctrlPr>
                            <a:rPr lang="en-US" b="0" i="1" smtClean="0">
                              <a:solidFill>
                                <a:srgbClr val="00B0F0"/>
                              </a:solidFill>
                              <a:latin typeface="Cambria Math" panose="02040503050406030204" pitchFamily="18" charset="0"/>
                            </a:rPr>
                          </m:ctrlPr>
                        </m:fPr>
                        <m:num>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up>
                              <m:r>
                                <a:rPr lang="en-US" altLang="zh-CN" i="1">
                                  <a:solidFill>
                                    <a:srgbClr val="00B0F0"/>
                                  </a:solidFill>
                                  <a:latin typeface="Cambria Math" panose="02040503050406030204" pitchFamily="18" charset="0"/>
                                </a:rPr>
                                <m:t>𝑛</m:t>
                              </m:r>
                            </m:sup>
                          </m:sSubSup>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Sup>
                            <m:sSubSupPr>
                              <m:ctrlPr>
                                <a:rPr lang="en-US" altLang="zh-CN" i="1">
                                  <a:solidFill>
                                    <a:srgbClr val="00B0F0"/>
                                  </a:solidFill>
                                  <a:latin typeface="Cambria Math" panose="02040503050406030204" pitchFamily="18" charset="0"/>
                                </a:rPr>
                              </m:ctrlPr>
                            </m:sSubSup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𝑗</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𝑘</m:t>
                              </m:r>
                            </m:sub>
                            <m:sup>
                              <m:r>
                                <a:rPr lang="en-US" altLang="zh-CN" i="1">
                                  <a:solidFill>
                                    <a:srgbClr val="00B0F0"/>
                                  </a:solidFill>
                                  <a:latin typeface="Cambria Math" panose="02040503050406030204" pitchFamily="18" charset="0"/>
                                </a:rPr>
                                <m:t>𝑛</m:t>
                              </m:r>
                            </m:sup>
                          </m:sSubSup>
                        </m:num>
                        <m:den>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𝑦</m:t>
                              </m:r>
                            </m:e>
                            <m:sub>
                              <m:r>
                                <a:rPr lang="en-US" altLang="zh-CN" i="1">
                                  <a:solidFill>
                                    <a:srgbClr val="00B0F0"/>
                                  </a:solidFill>
                                  <a:latin typeface="Cambria Math" panose="02040503050406030204" pitchFamily="18" charset="0"/>
                                </a:rPr>
                                <m:t>𝑘</m:t>
                              </m:r>
                              <m:r>
                                <a:rPr lang="en-US" altLang="zh-CN" i="1">
                                  <a:solidFill>
                                    <a:srgbClr val="00B0F0"/>
                                  </a:solidFill>
                                  <a:latin typeface="Cambria Math" panose="02040503050406030204" pitchFamily="18" charset="0"/>
                                </a:rPr>
                                <m:t>+1</m:t>
                              </m:r>
                            </m:sub>
                          </m:sSub>
                        </m:den>
                      </m:f>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2∆</m:t>
                      </m:r>
                      <m:r>
                        <a:rPr lang="en-US" b="0" i="1" smtClean="0">
                          <a:solidFill>
                            <a:srgbClr val="7030A0"/>
                          </a:solidFill>
                          <a:latin typeface="Cambria Math" panose="02040503050406030204" pitchFamily="18" charset="0"/>
                        </a:rPr>
                        <m:t>𝑡</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r>
                                <a:rPr lang="en-US" b="0" i="1" smtClean="0">
                                  <a:solidFill>
                                    <a:srgbClr val="7030A0"/>
                                  </a:solidFill>
                                  <a:latin typeface="Cambria Math" panose="02040503050406030204" pitchFamily="18" charset="0"/>
                                </a:rPr>
                                <m:t>+1</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𝑃𝐷</m:t>
                          </m:r>
                          <m:sSubSup>
                            <m:sSubSupPr>
                              <m:ctrlPr>
                                <a:rPr lang="en-US" b="0" i="1" smtClean="0">
                                  <a:solidFill>
                                    <a:srgbClr val="7030A0"/>
                                  </a:solidFill>
                                  <a:latin typeface="Cambria Math" panose="02040503050406030204" pitchFamily="18" charset="0"/>
                                </a:rPr>
                              </m:ctrlPr>
                            </m:sSubSup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𝑗</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𝑘</m:t>
                              </m:r>
                            </m:sub>
                            <m:sup>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sup>
                          </m:sSubSup>
                        </m:num>
                        <m:den>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sub>
                          </m:sSub>
                          <m:r>
                            <a:rPr lang="en-US" altLang="zh-CN"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𝑦</m:t>
                              </m:r>
                            </m:e>
                            <m:sub>
                              <m:r>
                                <a:rPr lang="en-US" altLang="zh-CN" i="1">
                                  <a:solidFill>
                                    <a:srgbClr val="7030A0"/>
                                  </a:solidFill>
                                  <a:latin typeface="Cambria Math" panose="02040503050406030204" pitchFamily="18" charset="0"/>
                                </a:rPr>
                                <m:t>𝑘</m:t>
                              </m:r>
                              <m:r>
                                <a:rPr lang="en-US" altLang="zh-CN" i="1">
                                  <a:solidFill>
                                    <a:srgbClr val="7030A0"/>
                                  </a:solidFill>
                                  <a:latin typeface="Cambria Math" panose="02040503050406030204" pitchFamily="18" charset="0"/>
                                </a:rPr>
                                <m:t>+1</m:t>
                              </m:r>
                            </m:sub>
                          </m:sSub>
                        </m:den>
                      </m:f>
                      <m:r>
                        <a:rPr lang="en-US" b="0" i="1" smtClean="0">
                          <a:latin typeface="Cambria Math" panose="02040503050406030204" pitchFamily="18" charset="0"/>
                        </a:rPr>
                        <m:t>+</m:t>
                      </m:r>
                      <m:r>
                        <a:rPr lang="en-US" altLang="zh-CN" i="1">
                          <a:solidFill>
                            <a:srgbClr val="0000FF"/>
                          </a:solidFill>
                          <a:latin typeface="Cambria Math" panose="02040503050406030204" pitchFamily="18" charset="0"/>
                        </a:rPr>
                        <m:t>𝑔</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𝑡</m:t>
                      </m:r>
                      <m:f>
                        <m:fPr>
                          <m:ctrlPr>
                            <a:rPr lang="en-US" altLang="zh-CN" i="1">
                              <a:solidFill>
                                <a:srgbClr val="0000FF"/>
                              </a:solidFill>
                              <a:latin typeface="Cambria Math" panose="02040503050406030204" pitchFamily="18" charset="0"/>
                            </a:rPr>
                          </m:ctrlPr>
                        </m:fPr>
                        <m:num>
                          <m:nary>
                            <m:naryPr>
                              <m:chr m:val="∑"/>
                              <m:supHide m:val="on"/>
                              <m:ctrlPr>
                                <a:rPr lang="en-US" altLang="zh-CN"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r>
                                            <a:rPr lang="en-US" altLang="zh-CN" b="0" i="1" smtClean="0">
                                              <a:solidFill>
                                                <a:srgbClr val="0000FF"/>
                                              </a:solidFill>
                                              <a:latin typeface="Cambria Math" panose="02040503050406030204" pitchFamily="18" charset="0"/>
                                            </a:rPr>
                                            <m:t>+1</m:t>
                                          </m:r>
                                        </m:sup>
                                      </m:sSubSup>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0</m:t>
                                          </m:r>
                                        </m:sup>
                                      </m:sSubSup>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𝑓</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r>
                                <a:rPr lang="en-US" altLang="zh-CN" i="1">
                                  <a:solidFill>
                                    <a:srgbClr val="0000FF"/>
                                  </a:solidFill>
                                  <a:latin typeface="Cambria Math" panose="02040503050406030204" pitchFamily="18" charset="0"/>
                                </a:rPr>
                                <m:t>+1</m:t>
                              </m:r>
                            </m:sup>
                          </m:sSubSup>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r>
                                    <a:rPr lang="en-US" altLang="zh-CN" i="1">
                                      <a:solidFill>
                                        <a:srgbClr val="0000FF"/>
                                      </a:solidFill>
                                      <a:latin typeface="Cambria Math" panose="02040503050406030204" pitchFamily="18" charset="0"/>
                                    </a:rPr>
                                    <m:t>+1</m:t>
                                  </m:r>
                                </m:sup>
                              </m:sSubSup>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0</m:t>
                                  </m:r>
                                </m:sup>
                              </m:sSubSup>
                            </m:e>
                          </m:d>
                          <m:r>
                            <a:rPr lang="en-US" altLang="zh-CN" i="1">
                              <a:solidFill>
                                <a:srgbClr val="0000FF"/>
                              </a:solidFill>
                              <a:latin typeface="Cambria Math" panose="02040503050406030204" pitchFamily="18" charset="0"/>
                            </a:rPr>
                            <m:t>+</m:t>
                          </m:r>
                          <m:nary>
                            <m:naryPr>
                              <m:chr m:val="∑"/>
                              <m:supHide m:val="on"/>
                              <m:ctrlPr>
                                <a:rPr lang="en-US" altLang="zh-CN" i="1" smtClean="0">
                                  <a:solidFill>
                                    <a:srgbClr val="0000FF"/>
                                  </a:solidFill>
                                  <a:latin typeface="Cambria Math" panose="02040503050406030204" pitchFamily="18" charset="0"/>
                                </a:rPr>
                              </m:ctrlPr>
                            </m:naryPr>
                            <m:sub>
                              <m:r>
                                <m:rPr>
                                  <m:brk m:alnAt="7"/>
                                </m:rPr>
                                <a:rPr lang="en-US" altLang="zh-CN" b="0" i="1" smtClean="0">
                                  <a:solidFill>
                                    <a:srgbClr val="0000FF"/>
                                  </a:solidFill>
                                  <a:latin typeface="Cambria Math" panose="02040503050406030204" pitchFamily="18" charset="0"/>
                                </a:rPr>
                                <m:t>𝑖</m:t>
                              </m:r>
                            </m:sub>
                            <m:sup/>
                            <m:e>
                              <m:sSub>
                                <m:sSubPr>
                                  <m:ctrlPr>
                                    <a:rPr lang="en-US" altLang="zh-CN" b="0" i="1" smtClean="0">
                                      <a:solidFill>
                                        <a:srgbClr val="0000FF"/>
                                      </a:solidFill>
                                      <a:latin typeface="Cambria Math" panose="02040503050406030204" pitchFamily="18" charset="0"/>
                                    </a:rPr>
                                  </m:ctrlPr>
                                </m:sSubPr>
                                <m:e>
                                  <m:d>
                                    <m:dPr>
                                      <m:begChr m:val="["/>
                                      <m:endChr m:val="]"/>
                                      <m:ctrlPr>
                                        <a:rPr lang="en-US" altLang="zh-CN" b="0" i="1" smtClean="0">
                                          <a:solidFill>
                                            <a:srgbClr val="0000FF"/>
                                          </a:solidFill>
                                          <a:latin typeface="Cambria Math" panose="02040503050406030204" pitchFamily="18" charset="0"/>
                                        </a:rPr>
                                      </m:ctrlPr>
                                    </m:dPr>
                                    <m:e>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𝑓</m:t>
                                          </m:r>
                                        </m:e>
                                        <m:sub>
                                          <m:r>
                                            <a:rPr lang="en-US" altLang="zh-CN" b="0" i="1" smtClean="0">
                                              <a:solidFill>
                                                <a:srgbClr val="0000FF"/>
                                              </a:solidFill>
                                              <a:latin typeface="Cambria Math" panose="02040503050406030204" pitchFamily="18" charset="0"/>
                                            </a:rPr>
                                            <m:t>𝑆</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𝑆</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𝑛</m:t>
                                          </m:r>
                                        </m:sup>
                                      </m:sSubSup>
                                      <m:r>
                                        <a:rPr lang="en-US" altLang="zh-CN" b="0" i="1" smtClean="0">
                                          <a:solidFill>
                                            <a:srgbClr val="0000FF"/>
                                          </a:solidFill>
                                          <a:latin typeface="Cambria Math" panose="02040503050406030204" pitchFamily="18" charset="0"/>
                                        </a:rPr>
                                        <m:t>−</m:t>
                                      </m:r>
                                      <m:sSub>
                                        <m:sSubPr>
                                          <m:ctrlPr>
                                            <a:rPr lang="en-US" altLang="zh-CN" b="0"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𝜌</m:t>
                                          </m:r>
                                        </m:e>
                                        <m:sub>
                                          <m:r>
                                            <a:rPr lang="en-US" altLang="zh-CN" b="0" i="1" smtClean="0">
                                              <a:solidFill>
                                                <a:srgbClr val="0000FF"/>
                                              </a:solidFill>
                                              <a:latin typeface="Cambria Math" panose="02040503050406030204" pitchFamily="18" charset="0"/>
                                            </a:rPr>
                                            <m:t>𝐿</m:t>
                                          </m:r>
                                        </m:sub>
                                      </m:sSub>
                                      <m:sSubSup>
                                        <m:sSubSupPr>
                                          <m:ctrlPr>
                                            <a:rPr lang="en-US" altLang="zh-CN" b="0" i="1" smtClean="0">
                                              <a:solidFill>
                                                <a:srgbClr val="0000FF"/>
                                              </a:solidFill>
                                              <a:latin typeface="Cambria Math" panose="02040503050406030204" pitchFamily="18" charset="0"/>
                                            </a:rPr>
                                          </m:ctrlPr>
                                        </m:sSubSupPr>
                                        <m:e>
                                          <m:d>
                                            <m:dPr>
                                              <m:begChr m:val=""/>
                                              <m:endChr m:val="|"/>
                                              <m:ctrlPr>
                                                <a:rPr lang="en-US" altLang="zh-CN" b="0" i="1" smtClean="0">
                                                  <a:solidFill>
                                                    <a:srgbClr val="0000FF"/>
                                                  </a:solidFill>
                                                  <a:latin typeface="Cambria Math" panose="02040503050406030204" pitchFamily="18" charset="0"/>
                                                </a:rPr>
                                              </m:ctrlPr>
                                            </m:dPr>
                                            <m:e>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𝑗</m:t>
                                          </m:r>
                                          <m:r>
                                            <a:rPr lang="en-US" altLang="zh-CN" b="0"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+0.5</m:t>
                                          </m:r>
                                        </m:sub>
                                        <m:sup>
                                          <m:r>
                                            <a:rPr lang="en-US" altLang="zh-CN" b="0" i="1" smtClean="0">
                                              <a:solidFill>
                                                <a:srgbClr val="0000FF"/>
                                              </a:solidFill>
                                              <a:latin typeface="Cambria Math" panose="02040503050406030204" pitchFamily="18" charset="0"/>
                                            </a:rPr>
                                            <m:t>0</m:t>
                                          </m:r>
                                        </m:sup>
                                      </m:sSubSup>
                                      <m:r>
                                        <a:rPr lang="en-US" altLang="zh-CN" b="0" i="1" smtClean="0">
                                          <a:solidFill>
                                            <a:srgbClr val="0000FF"/>
                                          </a:solidFill>
                                          <a:latin typeface="Cambria Math" panose="02040503050406030204" pitchFamily="18" charset="0"/>
                                        </a:rPr>
                                        <m:t>)</m:t>
                                      </m:r>
                                    </m:e>
                                  </m:d>
                                </m:e>
                                <m:sub>
                                  <m:r>
                                    <a:rPr lang="en-US" altLang="zh-CN" b="0" i="1" smtClean="0">
                                      <a:solidFill>
                                        <a:srgbClr val="0000FF"/>
                                      </a:solidFill>
                                      <a:latin typeface="Cambria Math" panose="02040503050406030204" pitchFamily="18" charset="0"/>
                                    </a:rPr>
                                    <m:t>𝑖</m:t>
                                  </m:r>
                                </m:sub>
                              </m:sSub>
                            </m:e>
                          </m:nary>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𝑓</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sup>
                          </m:sSubSup>
                          <m:d>
                            <m:dPr>
                              <m:ctrlPr>
                                <a:rPr lang="en-US" altLang="zh-CN" i="1">
                                  <a:solidFill>
                                    <a:srgbClr val="0000FF"/>
                                  </a:solidFill>
                                  <a:latin typeface="Cambria Math" panose="02040503050406030204" pitchFamily="18" charset="0"/>
                                </a:rPr>
                              </m:ctrlPr>
                            </m:dPr>
                            <m:e>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𝑛</m:t>
                                  </m:r>
                                </m:sup>
                              </m:sSubSup>
                              <m:r>
                                <a:rPr lang="en-US" altLang="zh-CN" i="1">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𝜌</m:t>
                                  </m:r>
                                </m:e>
                                <m:sub>
                                  <m:r>
                                    <a:rPr lang="en-US" altLang="zh-CN" i="1">
                                      <a:solidFill>
                                        <a:srgbClr val="0000FF"/>
                                      </a:solidFill>
                                      <a:latin typeface="Cambria Math" panose="02040503050406030204" pitchFamily="18" charset="0"/>
                                    </a:rPr>
                                    <m:t>𝐿</m:t>
                                  </m:r>
                                </m:sub>
                              </m:sSub>
                              <m:sSubSup>
                                <m:sSubSupPr>
                                  <m:ctrlPr>
                                    <a:rPr lang="en-US" altLang="zh-CN" i="1">
                                      <a:solidFill>
                                        <a:srgbClr val="0000FF"/>
                                      </a:solidFill>
                                      <a:latin typeface="Cambria Math" panose="02040503050406030204" pitchFamily="18" charset="0"/>
                                    </a:rPr>
                                  </m:ctrlPr>
                                </m:sSubSupPr>
                                <m:e>
                                  <m:d>
                                    <m:dPr>
                                      <m:begChr m:val=""/>
                                      <m:endChr m:val="|"/>
                                      <m:ctrlPr>
                                        <a:rPr lang="en-US" altLang="zh-CN" i="1">
                                          <a:solidFill>
                                            <a:srgbClr val="0000FF"/>
                                          </a:solidFill>
                                          <a:latin typeface="Cambria Math" panose="02040503050406030204" pitchFamily="18" charset="0"/>
                                        </a:rPr>
                                      </m:ctrlPr>
                                    </m:dPr>
                                    <m:e>
                                      <m:r>
                                        <a:rPr lang="en-US" altLang="zh-CN" i="1">
                                          <a:solidFill>
                                            <a:srgbClr val="0000FF"/>
                                          </a:solidFill>
                                          <a:latin typeface="Cambria Math" panose="02040503050406030204" pitchFamily="18" charset="0"/>
                                        </a:rPr>
                                        <m:t>​</m:t>
                                      </m:r>
                                    </m:e>
                                  </m:d>
                                </m:e>
                                <m:sub>
                                  <m:r>
                                    <a:rPr lang="en-US" altLang="zh-CN" i="1">
                                      <a:solidFill>
                                        <a:srgbClr val="0000FF"/>
                                      </a:solidFill>
                                      <a:latin typeface="Cambria Math" panose="02040503050406030204" pitchFamily="18" charset="0"/>
                                    </a:rPr>
                                    <m:t>𝑗</m:t>
                                  </m:r>
                                  <m:r>
                                    <a:rPr lang="en-US" altLang="zh-CN" i="1">
                                      <a:solidFill>
                                        <a:srgbClr val="0000FF"/>
                                      </a:solidFill>
                                      <a:latin typeface="Cambria Math" panose="02040503050406030204" pitchFamily="18" charset="0"/>
                                    </a:rPr>
                                    <m:t>,</m:t>
                                  </m:r>
                                  <m:r>
                                    <a:rPr lang="en-US" altLang="zh-CN" i="1">
                                      <a:solidFill>
                                        <a:srgbClr val="0000FF"/>
                                      </a:solidFill>
                                      <a:latin typeface="Cambria Math" panose="02040503050406030204" pitchFamily="18" charset="0"/>
                                    </a:rPr>
                                    <m:t>𝑘</m:t>
                                  </m:r>
                                  <m:r>
                                    <a:rPr lang="en-US" altLang="zh-CN" i="1">
                                      <a:solidFill>
                                        <a:srgbClr val="0000FF"/>
                                      </a:solidFill>
                                      <a:latin typeface="Cambria Math" panose="02040503050406030204" pitchFamily="18" charset="0"/>
                                    </a:rPr>
                                    <m:t>+0.5</m:t>
                                  </m:r>
                                </m:sub>
                                <m:sup>
                                  <m:r>
                                    <a:rPr lang="en-US" altLang="zh-CN" i="1">
                                      <a:solidFill>
                                        <a:srgbClr val="0000FF"/>
                                      </a:solidFill>
                                      <a:latin typeface="Cambria Math" panose="02040503050406030204" pitchFamily="18" charset="0"/>
                                    </a:rPr>
                                    <m:t>0</m:t>
                                  </m:r>
                                </m:sup>
                              </m:sSubSup>
                            </m:e>
                          </m:d>
                        </m:num>
                        <m:den>
                          <m:r>
                            <a:rPr lang="en-US" altLang="zh-CN" i="1">
                              <a:solidFill>
                                <a:srgbClr val="0000FF"/>
                              </a:solidFill>
                              <a:latin typeface="Cambria Math" panose="02040503050406030204" pitchFamily="18" charset="0"/>
                            </a:rPr>
                            <m:t>2</m:t>
                          </m:r>
                        </m:den>
                      </m:f>
                    </m:oMath>
                  </m:oMathPara>
                </a14:m>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0" y="929980"/>
                <a:ext cx="14892728" cy="341478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13782" y="4698191"/>
                <a:ext cx="11415252" cy="1822678"/>
              </a:xfrm>
              <a:prstGeom prst="rect">
                <a:avLst/>
              </a:prstGeom>
              <a:noFill/>
            </p:spPr>
            <p:txBody>
              <a:bodyPr wrap="square" rtlCol="0">
                <a:spAutoFit/>
              </a:bodyPr>
              <a:lstStyle/>
              <a:p>
                <a:pPr marL="342900" indent="-342900">
                  <a:buFont typeface="Wingdings" panose="05000000000000000000" pitchFamily="2" charset="2"/>
                  <a:buChar char="§"/>
                </a:pPr>
                <a:r>
                  <a:rPr lang="zh-CN" altLang="en-US" dirty="0" smtClean="0"/>
                  <a:t>按照徐达鸣的思想，将</a:t>
                </a:r>
                <a14:m>
                  <m:oMath xmlns:m="http://schemas.openxmlformats.org/officeDocument/2006/math">
                    <m:r>
                      <a:rPr lang="en-US" altLang="zh-CN" b="0" i="1" smtClean="0">
                        <a:latin typeface="Cambria Math" panose="02040503050406030204" pitchFamily="18" charset="0"/>
                      </a:rPr>
                      <m:t>𝑅𝐹𝑉𝑋</m:t>
                    </m:r>
                    <m:r>
                      <a:rPr lang="en-US" altLang="zh-CN"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r>
                      <a:rPr lang="en-US" i="1">
                        <a:latin typeface="Cambria Math" panose="02040503050406030204" pitchFamily="18" charset="0"/>
                      </a:rPr>
                      <m:t>𝑣𝑥</m:t>
                    </m:r>
                    <m:r>
                      <a:rPr lang="en-US" b="0" i="1" smtClean="0">
                        <a:latin typeface="Cambria Math" panose="02040503050406030204" pitchFamily="18" charset="0"/>
                      </a:rPr>
                      <m:t>, </m:t>
                    </m:r>
                    <m:r>
                      <a:rPr lang="en-US" b="0" i="1" smtClean="0">
                        <a:latin typeface="Cambria Math" panose="02040503050406030204" pitchFamily="18" charset="0"/>
                      </a:rPr>
                      <m:t>𝑅𝐹𝑉𝑌</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r>
                      <a:rPr lang="en-US" i="1">
                        <a:latin typeface="Cambria Math" panose="02040503050406030204" pitchFamily="18" charset="0"/>
                      </a:rPr>
                      <m:t>𝑣</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𝑅𝐹𝑉𝑆𝑋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r>
                      <a:rPr lang="en-US" b="0" i="1" smtClean="0">
                        <a:latin typeface="Cambria Math" panose="02040503050406030204" pitchFamily="18" charset="0"/>
                      </a:rPr>
                      <m:t>, </m:t>
                    </m:r>
                    <m:r>
                      <a:rPr lang="en-US" b="0" i="1" smtClean="0">
                        <a:latin typeface="Cambria Math" panose="02040503050406030204" pitchFamily="18" charset="0"/>
                      </a:rPr>
                      <m:t>𝑅𝐹𝑉𝑆𝑌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oMath>
                </a14:m>
                <a:r>
                  <a:rPr lang="zh-CN" altLang="en-US" dirty="0" smtClean="0"/>
                  <a:t>作为基本变量，则上式简化为：</a:t>
                </a:r>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𝑡</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r>
                                    <a:rPr lang="en-US" b="0" i="1" smtClean="0">
                                      <a:latin typeface="Cambria Math" panose="02040503050406030204" pitchFamily="18" charset="0"/>
                                    </a:rPr>
                                    <m:t>𝐾</m:t>
                                  </m:r>
                                </m:den>
                              </m:f>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b="0" i="1" smtClean="0">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+0.5</m:t>
                          </m:r>
                        </m:sub>
                        <m:sup>
                          <m:r>
                            <a:rPr lang="en-US" i="1">
                              <a:latin typeface="Cambria Math" panose="02040503050406030204" pitchFamily="18" charset="0"/>
                            </a:rPr>
                            <m:t>𝑛</m:t>
                          </m:r>
                        </m:sup>
                      </m:sSubSup>
                      <m:r>
                        <a:rPr lang="en-US" b="0" i="1" smtClean="0">
                          <a:latin typeface="Cambria Math" panose="02040503050406030204" pitchFamily="18" charset="0"/>
                        </a:rPr>
                        <m:t>+…</m:t>
                      </m:r>
                    </m:oMath>
                  </m:oMathPara>
                </a14:m>
                <a:endParaRPr lang="en-US" dirty="0" smtClean="0"/>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13782" y="4698191"/>
                <a:ext cx="11415252" cy="1822678"/>
              </a:xfrm>
              <a:prstGeom prst="rect">
                <a:avLst/>
              </a:prstGeom>
              <a:blipFill>
                <a:blip r:embed="rId5"/>
                <a:stretch>
                  <a:fillRect l="-320" t="-2007"/>
                </a:stretch>
              </a:blipFill>
            </p:spPr>
            <p:txBody>
              <a:bodyPr/>
              <a:lstStyle/>
              <a:p>
                <a:r>
                  <a:rPr lang="en-US">
                    <a:noFill/>
                  </a:rPr>
                  <a:t> </a:t>
                </a:r>
              </a:p>
            </p:txBody>
          </p:sp>
        </mc:Fallback>
      </mc:AlternateContent>
    </p:spTree>
    <p:extLst>
      <p:ext uri="{BB962C8B-B14F-4D97-AF65-F5344CB8AC3E}">
        <p14:creationId xmlns:p14="http://schemas.microsoft.com/office/powerpoint/2010/main" val="1318084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7073" y="912965"/>
                <a:ext cx="11902442" cy="663470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按照</a:t>
                </a:r>
                <a:r>
                  <a:rPr lang="en-US" altLang="zh-CN" dirty="0"/>
                  <a:t>x</a:t>
                </a:r>
                <a:r>
                  <a:rPr lang="zh-CN" altLang="en-US" dirty="0"/>
                  <a:t>方向的质量流取上下游：</a:t>
                </a:r>
                <a:endParaRPr lang="en-US" altLang="zh-CN" dirty="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𝑣𝑥</m:t>
                              </m:r>
                            </m:e>
                          </m:d>
                          <m:r>
                            <a:rPr lang="en-US" altLang="zh-CN" i="1">
                              <a:latin typeface="Cambria Math" panose="02040503050406030204" pitchFamily="18" charset="0"/>
                            </a:rPr>
                            <m:t>𝑣𝑦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𝑉𝑉𝑋</m:t>
                      </m:r>
                      <m:r>
                        <a:rPr lang="en-US" i="1">
                          <a:latin typeface="Cambria Math" panose="02040503050406030204" pitchFamily="18" charset="0"/>
                        </a:rPr>
                        <m:t>3</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𝑣𝑥</m:t>
                              </m:r>
                            </m:e>
                          </m:d>
                          <m:r>
                            <a:rPr lang="en-US" altLang="zh-CN" i="1">
                              <a:latin typeface="Cambria Math" panose="02040503050406030204" pitchFamily="18" charset="0"/>
                            </a:rPr>
                            <m:t>𝑣𝑦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𝑉𝑉𝑋</m:t>
                      </m:r>
                      <m:r>
                        <a:rPr lang="en-US" i="1">
                          <a:latin typeface="Cambria Math" panose="02040503050406030204" pitchFamily="18" charset="0"/>
                        </a:rPr>
                        <m:t>4</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r>
                            <a:rPr lang="en-US" altLang="zh-CN" b="0" i="1" smtClean="0">
                              <a:latin typeface="Cambria Math" panose="02040503050406030204" pitchFamily="18" charset="0"/>
                            </a:rPr>
                            <m:t>𝑣𝑠𝑦</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𝑉𝑉𝑆𝑋</m:t>
                      </m:r>
                      <m:r>
                        <a:rPr lang="en-US" altLang="zh-CN" b="0" i="1" smtClean="0">
                          <a:latin typeface="Cambria Math" panose="02040503050406030204" pitchFamily="18" charset="0"/>
                        </a:rPr>
                        <m:t>3</m:t>
                      </m:r>
                    </m:oMath>
                  </m:oMathPara>
                </a14:m>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r>
                            <a:rPr lang="en-US" altLang="zh-CN" b="0" i="1" smtClean="0">
                              <a:latin typeface="Cambria Math" panose="02040503050406030204" pitchFamily="18" charset="0"/>
                            </a:rPr>
                            <m:t>𝑣𝑠𝑦</m:t>
                          </m:r>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r>
                        <a:rPr lang="en-US" altLang="zh-CN" b="0" i="1" smtClean="0">
                          <a:latin typeface="Cambria Math" panose="02040503050406030204" pitchFamily="18" charset="0"/>
                        </a:rPr>
                        <m:t>𝑉𝑉𝑆𝑋</m:t>
                      </m:r>
                      <m:r>
                        <a:rPr lang="en-US" altLang="zh-CN" b="0" i="1" smtClean="0">
                          <a:latin typeface="Cambria Math" panose="02040503050406030204" pitchFamily="18" charset="0"/>
                        </a:rPr>
                        <m:t>4</m:t>
                      </m:r>
                    </m:oMath>
                  </m:oMathPara>
                </a14:m>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按</a:t>
                </a:r>
                <a:r>
                  <a:rPr lang="zh-CN" altLang="en-US" dirty="0"/>
                  <a:t>照</a:t>
                </a:r>
                <a:r>
                  <a:rPr lang="en-US" altLang="zh-CN" dirty="0"/>
                  <a:t>y</a:t>
                </a:r>
                <a:r>
                  <a:rPr lang="zh-CN" altLang="en-US" dirty="0"/>
                  <a:t>方向的质量流取上下游：</a:t>
                </a:r>
                <a:endParaRPr lang="en-US" dirty="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r>
                            <a:rPr lang="en-US" altLang="zh-CN" i="1">
                              <a:latin typeface="Cambria Math" panose="02040503050406030204" pitchFamily="18" charset="0"/>
                            </a:rPr>
                            <m:t>𝑣𝑦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𝑉𝑉𝑌</m:t>
                      </m:r>
                      <m:r>
                        <a:rPr lang="en-US" i="1">
                          <a:latin typeface="Cambria Math" panose="02040503050406030204" pitchFamily="18" charset="0"/>
                        </a:rPr>
                        <m:t>3</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r>
                            <a:rPr lang="en-US" altLang="zh-CN" i="1">
                              <a:latin typeface="Cambria Math" panose="02040503050406030204" pitchFamily="18" charset="0"/>
                            </a:rPr>
                            <m:t>𝑣𝑦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𝑣𝑦</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m:t>
                          </m:r>
                          <m:r>
                            <a:rPr lang="en-US" i="1">
                              <a:latin typeface="Cambria Math" panose="02040503050406030204" pitchFamily="18" charset="0"/>
                            </a:rPr>
                            <m:t>𝑖𝑛</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r>
                        <a:rPr lang="en-US" i="1">
                          <a:latin typeface="Cambria Math" panose="02040503050406030204" pitchFamily="18" charset="0"/>
                        </a:rPr>
                        <m:t>𝑉𝑉𝑌</m:t>
                      </m:r>
                      <m:r>
                        <a:rPr lang="en-US" i="1">
                          <a:latin typeface="Cambria Math" panose="02040503050406030204" pitchFamily="18" charset="0"/>
                        </a:rPr>
                        <m:t>4</m:t>
                      </m:r>
                    </m:oMath>
                  </m:oMathPara>
                </a14:m>
                <a:endParaRPr lang="en-US" dirty="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𝑉𝑉𝑆𝑌</m:t>
                      </m:r>
                      <m:r>
                        <a:rPr lang="en-US" b="0" i="1" smtClean="0">
                          <a:latin typeface="Cambria Math" panose="02040503050406030204" pitchFamily="18" charset="0"/>
                        </a:rPr>
                        <m:t>3</m:t>
                      </m:r>
                    </m:oMath>
                  </m:oMathPara>
                </a14:m>
                <a:endParaRPr lang="en-US"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r>
                        <a:rPr lang="en-US" b="0" i="1" smtClean="0">
                          <a:latin typeface="Cambria Math" panose="02040503050406030204" pitchFamily="18" charset="0"/>
                        </a:rPr>
                        <m:t>𝑉𝑉𝑆𝑌</m:t>
                      </m:r>
                      <m:r>
                        <a:rPr lang="en-US" b="0" i="1" smtClean="0">
                          <a:latin typeface="Cambria Math" panose="02040503050406030204" pitchFamily="18" charset="0"/>
                        </a:rPr>
                        <m:t>4</m:t>
                      </m:r>
                    </m:oMath>
                  </m:oMathPara>
                </a14:m>
                <a:endParaRPr lang="en-US" dirty="0" smtClean="0"/>
              </a:p>
              <a:p>
                <a:endParaRPr lang="en-US" dirty="0" smtClean="0"/>
              </a:p>
              <a:p>
                <a:pPr marL="285750" indent="-285750">
                  <a:buFont typeface="Wingdings" panose="05000000000000000000" pitchFamily="2" charset="2"/>
                  <a:buChar char="§"/>
                </a:pPr>
                <a:r>
                  <a:rPr lang="zh-CN" altLang="en-US" dirty="0">
                    <a:latin typeface="Cambria Math" panose="02040503050406030204" pitchFamily="18" charset="0"/>
                  </a:rPr>
                  <a:t>上式中迎风格式注意以下两部分不使用迎风格式，它们可直接获得</a:t>
                </a:r>
                <a:r>
                  <a:rPr lang="zh-CN" altLang="en-US" dirty="0" smtClean="0">
                    <a:latin typeface="Cambria Math" panose="02040503050406030204" pitchFamily="18" charset="0"/>
                  </a:rPr>
                  <a:t>：</a:t>
                </a:r>
                <a:endParaRPr lang="en-US" altLang="zh-CN"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m:oMathPara>
                </a14:m>
                <a:endParaRPr lang="en-US"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𝑣𝑠𝑦</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7073" y="912965"/>
                <a:ext cx="11902442" cy="6634701"/>
              </a:xfrm>
              <a:prstGeom prst="rect">
                <a:avLst/>
              </a:prstGeom>
              <a:blipFill>
                <a:blip r:embed="rId3"/>
                <a:stretch>
                  <a:fillRect l="-359" t="-551"/>
                </a:stretch>
              </a:blipFill>
            </p:spPr>
            <p:txBody>
              <a:bodyPr/>
              <a:lstStyle/>
              <a:p>
                <a:r>
                  <a:rPr lang="en-US">
                    <a:noFill/>
                  </a:rPr>
                  <a:t> </a:t>
                </a:r>
              </a:p>
            </p:txBody>
          </p:sp>
        </mc:Fallback>
      </mc:AlternateContent>
      <p:grpSp>
        <p:nvGrpSpPr>
          <p:cNvPr id="4" name="Group 3"/>
          <p:cNvGrpSpPr/>
          <p:nvPr/>
        </p:nvGrpSpPr>
        <p:grpSpPr>
          <a:xfrm>
            <a:off x="11577571" y="1335824"/>
            <a:ext cx="2612571" cy="4154736"/>
            <a:chOff x="11426158" y="4633471"/>
            <a:chExt cx="2612571" cy="4154736"/>
          </a:xfrm>
        </p:grpSpPr>
        <p:grpSp>
          <p:nvGrpSpPr>
            <p:cNvPr id="5" name="Group 4"/>
            <p:cNvGrpSpPr/>
            <p:nvPr/>
          </p:nvGrpSpPr>
          <p:grpSpPr>
            <a:xfrm>
              <a:off x="11426158" y="4633471"/>
              <a:ext cx="2612571" cy="4154736"/>
              <a:chOff x="10258185" y="3680651"/>
              <a:chExt cx="2612571" cy="4154736"/>
            </a:xfrm>
          </p:grpSpPr>
          <mc:AlternateContent xmlns:mc="http://schemas.openxmlformats.org/markup-compatibility/2006" xmlns:a14="http://schemas.microsoft.com/office/drawing/2010/main">
            <mc:Choice Requires="a14">
              <p:sp>
                <p:nvSpPr>
                  <p:cNvPr id="7" name="TextBox 6"/>
                  <p:cNvSpPr txBox="1"/>
                  <p:nvPr/>
                </p:nvSpPr>
                <p:spPr>
                  <a:xfrm>
                    <a:off x="10258185" y="3865069"/>
                    <a:ext cx="2612571" cy="39703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𝑉𝑉𝑌𝐻</m:t>
                          </m:r>
                        </m:oMath>
                      </m:oMathPara>
                    </a14:m>
                    <a:endParaRPr lang="en-US" b="0" dirty="0" smtClean="0"/>
                  </a:p>
                  <a:p>
                    <a:endParaRPr lang="en-US" dirty="0" smtClean="0"/>
                  </a:p>
                  <a:p>
                    <a:endParaRPr lang="en-US" dirty="0" smtClean="0"/>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𝑉𝑉𝑆𝑌𝐻</m:t>
                          </m:r>
                        </m:oMath>
                      </m:oMathPara>
                    </a14:m>
                    <a:endParaRPr lang="en-US" dirty="0"/>
                  </a:p>
                  <a:p>
                    <a:endParaRPr lang="en-US" dirty="0" smtClean="0"/>
                  </a:p>
                  <a:p>
                    <a:endParaRPr lang="en-US" dirty="0"/>
                  </a:p>
                  <a:p>
                    <a:endParaRPr lang="en-US" dirty="0" smtClean="0"/>
                  </a:p>
                  <a:p>
                    <a:endParaRPr lang="en-US" dirty="0" smtClean="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𝑉𝑉𝑌𝐼</m:t>
                          </m:r>
                        </m:oMath>
                      </m:oMathPara>
                    </a14:m>
                    <a:endParaRPr lang="en-US" dirty="0" smtClean="0"/>
                  </a:p>
                  <a:p>
                    <a:endParaRPr lang="en-US" dirty="0" smtClean="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𝑉𝑉𝑆𝑌𝐼</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0258185" y="3865069"/>
                    <a:ext cx="2612571" cy="3970318"/>
                  </a:xfrm>
                  <a:prstGeom prst="rect">
                    <a:avLst/>
                  </a:prstGeom>
                  <a:blipFill>
                    <a:blip r:embed="rId4"/>
                    <a:stretch>
                      <a:fillRect/>
                    </a:stretch>
                  </a:blipFill>
                </p:spPr>
                <p:txBody>
                  <a:bodyPr/>
                  <a:lstStyle/>
                  <a:p>
                    <a:r>
                      <a:rPr lang="en-US">
                        <a:noFill/>
                      </a:rPr>
                      <a:t> </a:t>
                    </a:r>
                  </a:p>
                </p:txBody>
              </p:sp>
            </mc:Fallback>
          </mc:AlternateContent>
          <p:sp>
            <p:nvSpPr>
              <p:cNvPr id="8" name="Left Brace 7"/>
              <p:cNvSpPr/>
              <p:nvPr/>
            </p:nvSpPr>
            <p:spPr>
              <a:xfrm rot="10800000">
                <a:off x="10734589" y="3680651"/>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6" name="Left Brace 5"/>
            <p:cNvSpPr/>
            <p:nvPr/>
          </p:nvSpPr>
          <p:spPr>
            <a:xfrm rot="10800000">
              <a:off x="11902562" y="7245183"/>
              <a:ext cx="368834" cy="829876"/>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1" name="Left Brace 10"/>
          <p:cNvSpPr/>
          <p:nvPr/>
        </p:nvSpPr>
        <p:spPr>
          <a:xfrm rot="10800000">
            <a:off x="12056475" y="2365108"/>
            <a:ext cx="368834" cy="74746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Left Brace 11"/>
          <p:cNvSpPr/>
          <p:nvPr/>
        </p:nvSpPr>
        <p:spPr>
          <a:xfrm rot="10800000">
            <a:off x="12058975" y="4855949"/>
            <a:ext cx="368834" cy="747462"/>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4293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altLang="zh-CN" sz="2800" b="1" i="1">
                        <a:latin typeface="Cambria Math" panose="02040503050406030204" pitchFamily="18" charset="0"/>
                      </a:rPr>
                      <m:t>𝑷</m:t>
                    </m:r>
                    <m:r>
                      <a:rPr lang="en-US" altLang="zh-CN" sz="2800" b="1" i="1">
                        <a:latin typeface="Cambria Math" panose="02040503050406030204" pitchFamily="18" charset="0"/>
                      </a:rPr>
                      <m:t>−</m:t>
                    </m:r>
                    <m:acc>
                      <m:accPr>
                        <m:chr m:val="⃑"/>
                        <m:ctrlPr>
                          <a:rPr lang="en-US" altLang="zh-CN" sz="2800" b="1" i="1">
                            <a:latin typeface="Cambria Math" panose="02040503050406030204" pitchFamily="18" charset="0"/>
                          </a:rPr>
                        </m:ctrlPr>
                      </m:accPr>
                      <m:e>
                        <m:r>
                          <a:rPr lang="en-US" altLang="zh-CN" sz="2800" b="1" i="1">
                            <a:latin typeface="Cambria Math" panose="02040503050406030204" pitchFamily="18" charset="0"/>
                          </a:rPr>
                          <m:t>𝒗</m:t>
                        </m:r>
                      </m:e>
                    </m:acc>
                  </m:oMath>
                </a14:m>
                <a:r>
                  <a:rPr lang="zh-CN" altLang="en-US" sz="2800" dirty="0" smtClean="0"/>
                  <a:t> 方程离散</a:t>
                </a:r>
                <a:r>
                  <a:rPr lang="en-US" altLang="zh-CN" sz="2800" dirty="0" smtClean="0"/>
                  <a:t>(</a:t>
                </a:r>
                <a:r>
                  <a:rPr lang="zh-CN" altLang="en-US" sz="2800" dirty="0"/>
                  <a:t>运动区</a:t>
                </a:r>
                <a:r>
                  <a:rPr lang="en-US" altLang="zh-CN" sz="2800" dirty="0"/>
                  <a:t>-Y)</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97979" y="1426087"/>
                <a:ext cx="10781969" cy="300858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latin typeface="Cambria Math" panose="02040503050406030204" pitchFamily="18" charset="0"/>
                  </a:rPr>
                  <a:t>压力与重力的相互作用？</a:t>
                </a:r>
                <a:endParaRPr lang="en-US" altLang="zh-CN" dirty="0" smtClean="0">
                  <a:latin typeface="Cambria Math" panose="02040503050406030204" pitchFamily="18" charset="0"/>
                </a:endParaRPr>
              </a:p>
              <a:p>
                <a:r>
                  <a:rPr lang="zh-CN" altLang="en-US" dirty="0">
                    <a:latin typeface="Cambria Math" panose="02040503050406030204" pitchFamily="18" charset="0"/>
                  </a:rPr>
                  <a:t>压</a:t>
                </a:r>
                <a:r>
                  <a:rPr lang="zh-CN" altLang="en-US" dirty="0" smtClean="0">
                    <a:latin typeface="Cambria Math" panose="02040503050406030204" pitchFamily="18" charset="0"/>
                  </a:rPr>
                  <a:t>力或压力梯度实际代表了熔体上浮的浮力：</a:t>
                </a:r>
                <a:endParaRPr lang="en-US"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=−2∆</m:t>
                      </m:r>
                      <m:r>
                        <a:rPr lang="en-US" i="1">
                          <a:latin typeface="Cambria Math" panose="02040503050406030204" pitchFamily="18" charset="0"/>
                        </a:rPr>
                        <m:t>𝑡</m:t>
                      </m:r>
                      <m:f>
                        <m:fPr>
                          <m:ctrlPr>
                            <a:rPr lang="en-US" i="1">
                              <a:latin typeface="Cambria Math" panose="02040503050406030204" pitchFamily="18" charset="0"/>
                            </a:rPr>
                          </m:ctrlPr>
                        </m:fPr>
                        <m:num>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𝑃</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𝑃</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𝑦</m:t>
                          </m:r>
                        </m:den>
                      </m:f>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m:oMathPara>
                </a14:m>
                <a:endParaRPr lang="en-US" dirty="0" smtClean="0"/>
              </a:p>
              <a:p>
                <a:r>
                  <a:rPr lang="zh-CN" altLang="en-US" dirty="0"/>
                  <a:t>例</a:t>
                </a:r>
                <a:r>
                  <a:rPr lang="zh-CN" altLang="en-US" dirty="0" smtClean="0"/>
                  <a:t>如，系统开始时，深处的流体静压</a:t>
                </a:r>
                <a:r>
                  <a:rPr lang="en-US" altLang="zh-CN" dirty="0" smtClean="0"/>
                  <a:t>&gt;</a:t>
                </a:r>
                <a:r>
                  <a:rPr lang="zh-CN" altLang="en-US" dirty="0" smtClean="0"/>
                  <a:t>浅处的流体静压，在上式中的表现为</a:t>
                </a:r>
                <a14:m>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rPr>
                      <m:t>&lt;0.0</m:t>
                    </m:r>
                  </m:oMath>
                </a14:m>
                <a:r>
                  <a:rPr lang="zh-CN" altLang="en-US" dirty="0" smtClean="0"/>
                  <a:t>，表示向上的浮力；如果系统当前仍保持静止状态，则重力会和浮力平衡：</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nary>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oMath>
                  </m:oMathPara>
                </a14:m>
                <a:endParaRPr lang="en-US" altLang="zh-CN" b="0" dirty="0" smtClean="0"/>
              </a:p>
              <a:p>
                <a:r>
                  <a:rPr lang="zh-CN" altLang="en-US" dirty="0" smtClean="0"/>
                  <a:t>当系统开始冷却，熔体密度增加，压力项必须立即调整；如果压力无法与重力平衡，则系统会产生</a:t>
                </a:r>
                <a:r>
                  <a:rPr lang="en-US" altLang="zh-CN" dirty="0" smtClean="0"/>
                  <a:t>Y</a:t>
                </a:r>
                <a:r>
                  <a:rPr lang="zh-CN" altLang="en-US" dirty="0" smtClean="0"/>
                  <a:t>方向的速度。</a:t>
                </a:r>
                <a:endParaRPr lang="en-US" altLang="zh-CN" dirty="0" smtClean="0"/>
              </a:p>
            </p:txBody>
          </p:sp>
        </mc:Choice>
        <mc:Fallback xmlns="">
          <p:sp>
            <p:nvSpPr>
              <p:cNvPr id="4" name="TextBox 3"/>
              <p:cNvSpPr txBox="1">
                <a:spLocks noRot="1" noChangeAspect="1" noMove="1" noResize="1" noEditPoints="1" noAdjustHandles="1" noChangeArrowheads="1" noChangeShapeType="1" noTextEdit="1"/>
              </p:cNvSpPr>
              <p:nvPr/>
            </p:nvSpPr>
            <p:spPr>
              <a:xfrm>
                <a:off x="797979" y="1426087"/>
                <a:ext cx="10781969" cy="3008581"/>
              </a:xfrm>
              <a:prstGeom prst="rect">
                <a:avLst/>
              </a:prstGeom>
              <a:blipFill>
                <a:blip r:embed="rId3"/>
                <a:stretch>
                  <a:fillRect l="-509" t="-1217" b="-2434"/>
                </a:stretch>
              </a:blipFill>
            </p:spPr>
            <p:txBody>
              <a:bodyPr/>
              <a:lstStyle/>
              <a:p>
                <a:r>
                  <a:rPr lang="en-US">
                    <a:noFill/>
                  </a:rPr>
                  <a:t> </a:t>
                </a:r>
              </a:p>
            </p:txBody>
          </p:sp>
        </mc:Fallback>
      </mc:AlternateContent>
    </p:spTree>
    <p:extLst>
      <p:ext uri="{BB962C8B-B14F-4D97-AF65-F5344CB8AC3E}">
        <p14:creationId xmlns:p14="http://schemas.microsoft.com/office/powerpoint/2010/main" val="3979058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6894</TotalTime>
  <Words>1526</Words>
  <Application>Microsoft Office PowerPoint</Application>
  <PresentationFormat>Widescreen</PresentationFormat>
  <Paragraphs>426</Paragraphs>
  <Slides>37</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等线</vt:lpstr>
      <vt:lpstr>Arial</vt:lpstr>
      <vt:lpstr>Calibri</vt:lpstr>
      <vt:lpstr>Calibri Light</vt:lpstr>
      <vt:lpstr>Cambria Math</vt:lpstr>
      <vt:lpstr>Franklin Gothic Medium</vt:lpstr>
      <vt:lpstr>Times New Roman</vt:lpstr>
      <vt:lpstr>Wingdings</vt:lpstr>
      <vt:lpstr>Office Theme</vt:lpstr>
      <vt:lpstr>Thermal Chemical Convection Coupled model for magma dynamics  Velocity-Pressure 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MATRIX</dc:creator>
  <cp:lastModifiedBy>MATRIX</cp:lastModifiedBy>
  <cp:revision>281</cp:revision>
  <dcterms:created xsi:type="dcterms:W3CDTF">2020-07-10T06:08:20Z</dcterms:created>
  <dcterms:modified xsi:type="dcterms:W3CDTF">2020-12-29T05:22:04Z</dcterms:modified>
</cp:coreProperties>
</file>